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F3C9F5-A472-2794-A757-EC3A1A99768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6D75E26-A2FE-80F0-E35F-42409BD115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09A77B0-D6BA-464F-5B85-9761D0CA2722}"/>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4D6A9150-67F1-A6F5-4A33-DDC5716464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370661-B945-1F02-3BDF-18F6F376987D}"/>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200515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21A48-E3B4-B9A5-0179-A85DE38E6E0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55595E7-6360-5B9B-9ADF-8E2309E45C7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95C2BC7-6359-4921-DDB1-D9A4C3EA5927}"/>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4D6968D8-55B3-A8F8-DE0A-7D43F70E8E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4F4E1A-FC31-DA59-B576-B30CFDEF7CEB}"/>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3726145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8F1D69C-BF4B-DB03-A348-FAD645682BA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0BF8856-18A7-B0A8-A541-7856750D453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E2BBFF-9813-6989-A6CE-25377EC441E8}"/>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351544CB-41AA-0FB7-E4B3-5B8A711B65C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0B1FE6-8C84-0EB0-F7B5-B593051BA60B}"/>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364887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3FA6F-B6BF-423F-468C-8070E6C6D2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08953B8-5E2B-4431-FC6E-6EEE88CDF9F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471B576-8308-21B0-8D70-B7B5D3241609}"/>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4AAACEE3-607F-8957-0346-82F3EBDF1C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54CECAD-1ED1-7459-5D9F-7F546441CCAC}"/>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785176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1CB4C-6208-5054-BA59-A82B4C64E12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4738BF5-83F6-FFB4-5909-A4950CA68A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35896D8-E641-ADB0-335F-0B2949BCFE81}"/>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B53607EE-8CDF-1B5B-9051-E8C8913551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6A0B19-AC98-9B4F-8025-F5AD086813F0}"/>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265810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8CFE0-49EF-809B-49C0-1AB1ECC65F2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E2EF05-DC86-13D8-961F-DD123753861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8685242-CC7D-BA1F-E762-5BF7A20B2FE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A364963-4831-9446-7431-1DAA455B0EF3}"/>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6" name="Espace réservé du pied de page 5">
            <a:extLst>
              <a:ext uri="{FF2B5EF4-FFF2-40B4-BE49-F238E27FC236}">
                <a16:creationId xmlns:a16="http://schemas.microsoft.com/office/drawing/2014/main" id="{C77E2FB1-D067-7237-3C22-C5EDFDF2CE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FBA40F4-39DE-53BD-32A8-F60B4EDFD67E}"/>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2516483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C3452-0045-C7CE-2629-02F576030A0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56884B7-FDBF-893C-08BB-4B74189AB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94C592E-FF9B-1ACC-6377-4D53EC99C17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25230F-3019-324E-B271-CFF93A50C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AC00C24-22DE-FE49-7E30-75390198035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65ACCC6-325B-AB5A-8B0F-30553AFB0FAA}"/>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8" name="Espace réservé du pied de page 7">
            <a:extLst>
              <a:ext uri="{FF2B5EF4-FFF2-40B4-BE49-F238E27FC236}">
                <a16:creationId xmlns:a16="http://schemas.microsoft.com/office/drawing/2014/main" id="{C537ADA3-CFD2-B809-0E55-A49724AEB64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A2FF85B-2501-6367-04DC-F29649A086B0}"/>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142896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BA882E-12F5-DCB9-B3A4-0063ECC425B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D96FD1C-C566-AAEA-F368-98B4E08D8DFA}"/>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4" name="Espace réservé du pied de page 3">
            <a:extLst>
              <a:ext uri="{FF2B5EF4-FFF2-40B4-BE49-F238E27FC236}">
                <a16:creationId xmlns:a16="http://schemas.microsoft.com/office/drawing/2014/main" id="{D581AE06-BE1D-2269-1BDD-CC89FBA920D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19A0581-766D-6BBE-C8A3-B595EDCE4342}"/>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208194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EA9A60-DBCA-B04A-EA46-A4B645DD32F9}"/>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3" name="Espace réservé du pied de page 2">
            <a:extLst>
              <a:ext uri="{FF2B5EF4-FFF2-40B4-BE49-F238E27FC236}">
                <a16:creationId xmlns:a16="http://schemas.microsoft.com/office/drawing/2014/main" id="{7F1346B1-64F4-292A-793D-A764E7DA584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415D255-9915-E50D-E15C-0B8AF832BBAC}"/>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3279817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51052-14BF-E31B-31C2-E4362BBB003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C10C4F0-410A-5542-8374-EF1435DD97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C709FE-DAEF-AD0B-25C5-B1598DED0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6AC240A-C882-A312-A0B5-314443B9C198}"/>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6" name="Espace réservé du pied de page 5">
            <a:extLst>
              <a:ext uri="{FF2B5EF4-FFF2-40B4-BE49-F238E27FC236}">
                <a16:creationId xmlns:a16="http://schemas.microsoft.com/office/drawing/2014/main" id="{EBE976E5-FC77-E515-91CF-4EE7CB952D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B938465-4C8A-30EC-4808-8387DB91E01A}"/>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335120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E176C9-75CA-67AD-DC85-22CC19D7B67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CFB254A-6EDC-D64D-B34A-A84658D9E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6B2BD95-39A4-9307-E720-B94695825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59A1A81-E3A1-B8BC-971C-5DAB2430C600}"/>
              </a:ext>
            </a:extLst>
          </p:cNvPr>
          <p:cNvSpPr>
            <a:spLocks noGrp="1"/>
          </p:cNvSpPr>
          <p:nvPr>
            <p:ph type="dt" sz="half" idx="10"/>
          </p:nvPr>
        </p:nvSpPr>
        <p:spPr/>
        <p:txBody>
          <a:bodyPr/>
          <a:lstStyle/>
          <a:p>
            <a:fld id="{6504BB41-4451-4AD9-860C-5AE14D7C4F12}" type="datetimeFigureOut">
              <a:rPr lang="fr-FR" smtClean="0"/>
              <a:t>09/02/2026</a:t>
            </a:fld>
            <a:endParaRPr lang="fr-FR"/>
          </a:p>
        </p:txBody>
      </p:sp>
      <p:sp>
        <p:nvSpPr>
          <p:cNvPr id="6" name="Espace réservé du pied de page 5">
            <a:extLst>
              <a:ext uri="{FF2B5EF4-FFF2-40B4-BE49-F238E27FC236}">
                <a16:creationId xmlns:a16="http://schemas.microsoft.com/office/drawing/2014/main" id="{04999220-EA00-CB73-0109-765C5A3BE80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94E4E9-CC87-40A7-A0C9-C82068D96D63}"/>
              </a:ext>
            </a:extLst>
          </p:cNvPr>
          <p:cNvSpPr>
            <a:spLocks noGrp="1"/>
          </p:cNvSpPr>
          <p:nvPr>
            <p:ph type="sldNum" sz="quarter" idx="12"/>
          </p:nvPr>
        </p:nvSpPr>
        <p:spPr/>
        <p:txBody>
          <a:bodyPr/>
          <a:lstStyle/>
          <a:p>
            <a:fld id="{AB80A11B-B3BC-418F-956D-D1D4F2A4E3B2}" type="slidenum">
              <a:rPr lang="fr-FR" smtClean="0"/>
              <a:t>‹N°›</a:t>
            </a:fld>
            <a:endParaRPr lang="fr-FR"/>
          </a:p>
        </p:txBody>
      </p:sp>
    </p:spTree>
    <p:extLst>
      <p:ext uri="{BB962C8B-B14F-4D97-AF65-F5344CB8AC3E}">
        <p14:creationId xmlns:p14="http://schemas.microsoft.com/office/powerpoint/2010/main" val="396102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A2149B9-DE46-C743-0477-00D775950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DB7668E-F213-8AB8-1C10-7E486942D8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82FEAF-356F-905D-A770-3DCEAD59B1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04BB41-4451-4AD9-860C-5AE14D7C4F12}" type="datetimeFigureOut">
              <a:rPr lang="fr-FR" smtClean="0"/>
              <a:t>09/02/2026</a:t>
            </a:fld>
            <a:endParaRPr lang="fr-FR"/>
          </a:p>
        </p:txBody>
      </p:sp>
      <p:sp>
        <p:nvSpPr>
          <p:cNvPr id="5" name="Espace réservé du pied de page 4">
            <a:extLst>
              <a:ext uri="{FF2B5EF4-FFF2-40B4-BE49-F238E27FC236}">
                <a16:creationId xmlns:a16="http://schemas.microsoft.com/office/drawing/2014/main" id="{B50B3DBD-42BF-9B73-2686-67B949DB9A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1D44184-FAB9-D511-DC1D-D0914541D4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B80A11B-B3BC-418F-956D-D1D4F2A4E3B2}" type="slidenum">
              <a:rPr lang="fr-FR" smtClean="0"/>
              <a:t>‹N°›</a:t>
            </a:fld>
            <a:endParaRPr lang="fr-FR"/>
          </a:p>
        </p:txBody>
      </p:sp>
    </p:spTree>
    <p:extLst>
      <p:ext uri="{BB962C8B-B14F-4D97-AF65-F5344CB8AC3E}">
        <p14:creationId xmlns:p14="http://schemas.microsoft.com/office/powerpoint/2010/main" val="1261726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graphisme&#10;&#10;Le contenu généré par l’IA peut être incorrect.">
            <a:extLst>
              <a:ext uri="{FF2B5EF4-FFF2-40B4-BE49-F238E27FC236}">
                <a16:creationId xmlns:a16="http://schemas.microsoft.com/office/drawing/2014/main" id="{B6F9FE26-1B6B-D7D3-9B79-F165FE1018A0}"/>
              </a:ext>
            </a:extLst>
          </p:cNvPr>
          <p:cNvPicPr>
            <a:picLocks noChangeAspect="1"/>
          </p:cNvPicPr>
          <p:nvPr/>
        </p:nvPicPr>
        <p:blipFill>
          <a:blip r:embed="rId2"/>
          <a:stretch>
            <a:fillRect/>
          </a:stretch>
        </p:blipFill>
        <p:spPr>
          <a:xfrm>
            <a:off x="5304213" y="0"/>
            <a:ext cx="6841374" cy="6858000"/>
          </a:xfrm>
          <a:prstGeom prst="rect">
            <a:avLst/>
          </a:prstGeom>
        </p:spPr>
      </p:pic>
      <p:sp>
        <p:nvSpPr>
          <p:cNvPr id="6" name="ZoneTexte 5">
            <a:extLst>
              <a:ext uri="{FF2B5EF4-FFF2-40B4-BE49-F238E27FC236}">
                <a16:creationId xmlns:a16="http://schemas.microsoft.com/office/drawing/2014/main" id="{89F219B4-0F89-1E90-CD0F-9C89C4ABF37F}"/>
              </a:ext>
            </a:extLst>
          </p:cNvPr>
          <p:cNvSpPr txBox="1"/>
          <p:nvPr/>
        </p:nvSpPr>
        <p:spPr>
          <a:xfrm>
            <a:off x="510921" y="2286000"/>
            <a:ext cx="4486275" cy="646331"/>
          </a:xfrm>
          <a:prstGeom prst="rect">
            <a:avLst/>
          </a:prstGeom>
          <a:noFill/>
        </p:spPr>
        <p:txBody>
          <a:bodyPr wrap="square" rtlCol="0">
            <a:spAutoFit/>
          </a:bodyPr>
          <a:lstStyle/>
          <a:p>
            <a:r>
              <a:rPr lang="fr-FR" dirty="0"/>
              <a:t>Votre partenaire privilégié pour les fournitures d’IA porcine</a:t>
            </a:r>
          </a:p>
        </p:txBody>
      </p:sp>
    </p:spTree>
    <p:extLst>
      <p:ext uri="{BB962C8B-B14F-4D97-AF65-F5344CB8AC3E}">
        <p14:creationId xmlns:p14="http://schemas.microsoft.com/office/powerpoint/2010/main" val="3208828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ordinateur, ordinateur portable&#10;&#10;Le contenu généré par l’IA peut être incorrect.">
            <a:extLst>
              <a:ext uri="{FF2B5EF4-FFF2-40B4-BE49-F238E27FC236}">
                <a16:creationId xmlns:a16="http://schemas.microsoft.com/office/drawing/2014/main" id="{BBC20B9D-A4FE-40A9-9E14-A5DC11BCD391}"/>
              </a:ext>
            </a:extLst>
          </p:cNvPr>
          <p:cNvPicPr>
            <a:picLocks noChangeAspect="1"/>
          </p:cNvPicPr>
          <p:nvPr/>
        </p:nvPicPr>
        <p:blipFill>
          <a:blip r:embed="rId2"/>
          <a:stretch>
            <a:fillRect/>
          </a:stretch>
        </p:blipFill>
        <p:spPr>
          <a:xfrm>
            <a:off x="4625217" y="0"/>
            <a:ext cx="7566783" cy="3773276"/>
          </a:xfrm>
          <a:prstGeom prst="rect">
            <a:avLst/>
          </a:prstGeom>
        </p:spPr>
      </p:pic>
      <p:sp>
        <p:nvSpPr>
          <p:cNvPr id="6" name="ZoneTexte 5">
            <a:extLst>
              <a:ext uri="{FF2B5EF4-FFF2-40B4-BE49-F238E27FC236}">
                <a16:creationId xmlns:a16="http://schemas.microsoft.com/office/drawing/2014/main" id="{B04ED14E-B6D2-2BE0-DE2C-678A78108762}"/>
              </a:ext>
            </a:extLst>
          </p:cNvPr>
          <p:cNvSpPr txBox="1"/>
          <p:nvPr/>
        </p:nvSpPr>
        <p:spPr>
          <a:xfrm>
            <a:off x="0" y="1474851"/>
            <a:ext cx="4365571" cy="1200329"/>
          </a:xfrm>
          <a:prstGeom prst="rect">
            <a:avLst/>
          </a:prstGeom>
          <a:noFill/>
        </p:spPr>
        <p:txBody>
          <a:bodyPr wrap="square" rtlCol="0">
            <a:spAutoFit/>
          </a:bodyPr>
          <a:lstStyle/>
          <a:p>
            <a:r>
              <a:rPr lang="fr-FR" b="1" dirty="0"/>
              <a:t>Conseils, astuces et techniques pour obtenir des performances exceptionnelles chez les verrats reproducteurs</a:t>
            </a:r>
          </a:p>
        </p:txBody>
      </p:sp>
      <p:sp>
        <p:nvSpPr>
          <p:cNvPr id="7" name="ZoneTexte 6">
            <a:extLst>
              <a:ext uri="{FF2B5EF4-FFF2-40B4-BE49-F238E27FC236}">
                <a16:creationId xmlns:a16="http://schemas.microsoft.com/office/drawing/2014/main" id="{5EB72F97-8F5E-B9A5-038B-379A4A1A5234}"/>
              </a:ext>
            </a:extLst>
          </p:cNvPr>
          <p:cNvSpPr txBox="1"/>
          <p:nvPr/>
        </p:nvSpPr>
        <p:spPr>
          <a:xfrm>
            <a:off x="0" y="4062377"/>
            <a:ext cx="6601968" cy="2308324"/>
          </a:xfrm>
          <a:prstGeom prst="rect">
            <a:avLst/>
          </a:prstGeom>
          <a:noFill/>
        </p:spPr>
        <p:txBody>
          <a:bodyPr wrap="square" rtlCol="0">
            <a:spAutoFit/>
          </a:bodyPr>
          <a:lstStyle/>
          <a:p>
            <a:r>
              <a:rPr lang="fr-FR" dirty="0" err="1"/>
              <a:t>Boars</a:t>
            </a:r>
            <a:r>
              <a:rPr lang="fr-FR" dirty="0"/>
              <a:t> &amp; </a:t>
            </a:r>
            <a:r>
              <a:rPr lang="fr-FR" dirty="0" err="1"/>
              <a:t>Semen</a:t>
            </a:r>
            <a:r>
              <a:rPr lang="fr-FR" dirty="0"/>
              <a:t> est le site où vous trouverez tous les conseils et astuces pour réussir votre élevage de verrats reproducteurs. Grâce à des articles, des vidéos courtes et une équipe d'experts cumulant plus de50 ans d'expérience dans le domaine de la production de semence de verrat, GENEPRO vous guidera vers la réussite de vos projets.</a:t>
            </a:r>
          </a:p>
          <a:p>
            <a:r>
              <a:rPr lang="fr-FR" dirty="0" err="1"/>
              <a:t>Boars</a:t>
            </a:r>
            <a:r>
              <a:rPr lang="fr-FR" dirty="0"/>
              <a:t> &amp; </a:t>
            </a:r>
            <a:r>
              <a:rPr lang="fr-FR" dirty="0" err="1"/>
              <a:t>Semen</a:t>
            </a:r>
            <a:r>
              <a:rPr lang="fr-FR" dirty="0"/>
              <a:t> est le site web de référence pour la communauté de l'insémination artificielle porcine.</a:t>
            </a:r>
          </a:p>
        </p:txBody>
      </p:sp>
      <p:sp>
        <p:nvSpPr>
          <p:cNvPr id="8" name="ZoneTexte 7">
            <a:extLst>
              <a:ext uri="{FF2B5EF4-FFF2-40B4-BE49-F238E27FC236}">
                <a16:creationId xmlns:a16="http://schemas.microsoft.com/office/drawing/2014/main" id="{B0ED45AD-8910-E0FA-101A-238E3BA9BC5D}"/>
              </a:ext>
            </a:extLst>
          </p:cNvPr>
          <p:cNvSpPr txBox="1"/>
          <p:nvPr/>
        </p:nvSpPr>
        <p:spPr>
          <a:xfrm>
            <a:off x="7909560" y="4142232"/>
            <a:ext cx="3374136" cy="1754326"/>
          </a:xfrm>
          <a:prstGeom prst="rect">
            <a:avLst/>
          </a:prstGeom>
          <a:noFill/>
        </p:spPr>
        <p:txBody>
          <a:bodyPr wrap="square" rtlCol="0">
            <a:spAutoFit/>
          </a:bodyPr>
          <a:lstStyle/>
          <a:p>
            <a:r>
              <a:rPr lang="fr-FR" dirty="0"/>
              <a:t>SUJETS D'INTÉRÊT:</a:t>
            </a:r>
          </a:p>
          <a:p>
            <a:endParaRPr lang="fr-FR" dirty="0"/>
          </a:p>
          <a:p>
            <a:r>
              <a:rPr lang="fr-FR" dirty="0"/>
              <a:t>Gestion des verrats </a:t>
            </a:r>
          </a:p>
          <a:p>
            <a:r>
              <a:rPr lang="fr-FR" dirty="0"/>
              <a:t>Production de semence</a:t>
            </a:r>
          </a:p>
          <a:p>
            <a:r>
              <a:rPr lang="fr-FR" dirty="0"/>
              <a:t>Biosécurité</a:t>
            </a:r>
          </a:p>
          <a:p>
            <a:r>
              <a:rPr lang="fr-FR" dirty="0"/>
              <a:t>Organisation de l'équipe</a:t>
            </a:r>
          </a:p>
        </p:txBody>
      </p:sp>
    </p:spTree>
    <p:extLst>
      <p:ext uri="{BB962C8B-B14F-4D97-AF65-F5344CB8AC3E}">
        <p14:creationId xmlns:p14="http://schemas.microsoft.com/office/powerpoint/2010/main" val="2598765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invertébré&#10;&#10;Le contenu généré par l’IA peut être incorrect.">
            <a:extLst>
              <a:ext uri="{FF2B5EF4-FFF2-40B4-BE49-F238E27FC236}">
                <a16:creationId xmlns:a16="http://schemas.microsoft.com/office/drawing/2014/main" id="{B8B90871-BEB2-F254-2066-BC190A91E047}"/>
              </a:ext>
            </a:extLst>
          </p:cNvPr>
          <p:cNvPicPr>
            <a:picLocks noChangeAspect="1"/>
          </p:cNvPicPr>
          <p:nvPr/>
        </p:nvPicPr>
        <p:blipFill>
          <a:blip r:embed="rId2"/>
          <a:stretch>
            <a:fillRect/>
          </a:stretch>
        </p:blipFill>
        <p:spPr>
          <a:xfrm>
            <a:off x="5375664" y="1"/>
            <a:ext cx="6816336" cy="3429000"/>
          </a:xfrm>
          <a:prstGeom prst="rect">
            <a:avLst/>
          </a:prstGeom>
        </p:spPr>
      </p:pic>
      <p:sp>
        <p:nvSpPr>
          <p:cNvPr id="6" name="ZoneTexte 5">
            <a:extLst>
              <a:ext uri="{FF2B5EF4-FFF2-40B4-BE49-F238E27FC236}">
                <a16:creationId xmlns:a16="http://schemas.microsoft.com/office/drawing/2014/main" id="{E0C931C5-74D8-918B-4298-7CAFCED75ED6}"/>
              </a:ext>
            </a:extLst>
          </p:cNvPr>
          <p:cNvSpPr txBox="1"/>
          <p:nvPr/>
        </p:nvSpPr>
        <p:spPr>
          <a:xfrm>
            <a:off x="1106424" y="1417320"/>
            <a:ext cx="3456432" cy="1200329"/>
          </a:xfrm>
          <a:prstGeom prst="rect">
            <a:avLst/>
          </a:prstGeom>
          <a:noFill/>
        </p:spPr>
        <p:txBody>
          <a:bodyPr wrap="square" rtlCol="0">
            <a:spAutoFit/>
          </a:bodyPr>
          <a:lstStyle/>
          <a:p>
            <a:r>
              <a:rPr lang="fr-FR" dirty="0"/>
              <a:t>GENEPRO, UN LEADER DANS LES TECHNOLOGIES D'INSÉMINATION ARTIFICIELLE DES PORCS</a:t>
            </a:r>
          </a:p>
        </p:txBody>
      </p:sp>
      <p:sp>
        <p:nvSpPr>
          <p:cNvPr id="7" name="ZoneTexte 6">
            <a:extLst>
              <a:ext uri="{FF2B5EF4-FFF2-40B4-BE49-F238E27FC236}">
                <a16:creationId xmlns:a16="http://schemas.microsoft.com/office/drawing/2014/main" id="{8F05EFAD-A9F1-EAB2-BFAB-757E69621444}"/>
              </a:ext>
            </a:extLst>
          </p:cNvPr>
          <p:cNvSpPr txBox="1"/>
          <p:nvPr/>
        </p:nvSpPr>
        <p:spPr>
          <a:xfrm>
            <a:off x="210312" y="3523369"/>
            <a:ext cx="5760720" cy="3046988"/>
          </a:xfrm>
          <a:prstGeom prst="rect">
            <a:avLst/>
          </a:prstGeom>
          <a:noFill/>
        </p:spPr>
        <p:txBody>
          <a:bodyPr wrap="square" rtlCol="0">
            <a:spAutoFit/>
          </a:bodyPr>
          <a:lstStyle/>
          <a:p>
            <a:r>
              <a:rPr lang="fr-FR" sz="1600" dirty="0"/>
              <a:t>GenePro est une entreprise internationale spécialisée dans les technologies de reproduction </a:t>
            </a:r>
            <a:r>
              <a:rPr lang="fr-FR" sz="1600" dirty="0" err="1"/>
              <a:t>animale.Elle</a:t>
            </a:r>
            <a:r>
              <a:rPr lang="fr-FR" sz="1600" dirty="0"/>
              <a:t> est spécialisée dans la conception, la fabrication, la vente et </a:t>
            </a:r>
            <a:r>
              <a:rPr lang="fr-FR" sz="1600" dirty="0" err="1"/>
              <a:t>leservice</a:t>
            </a:r>
            <a:r>
              <a:rPr lang="fr-FR" sz="1600" dirty="0"/>
              <a:t> après-vente des produits les plus innovants dans le domaine de la reproduction </a:t>
            </a:r>
            <a:r>
              <a:rPr lang="fr-FR" sz="1600" dirty="0" err="1"/>
              <a:t>animale.Les</a:t>
            </a:r>
            <a:r>
              <a:rPr lang="fr-FR" sz="1600" dirty="0"/>
              <a:t> Notre approche axée sur le </a:t>
            </a:r>
            <a:r>
              <a:rPr lang="fr-FR" sz="1600" dirty="0" err="1"/>
              <a:t>clientrepose</a:t>
            </a:r>
            <a:r>
              <a:rPr lang="fr-FR" sz="1600" dirty="0"/>
              <a:t> sur les principes de qualité, d'innovation et </a:t>
            </a:r>
            <a:r>
              <a:rPr lang="fr-FR" sz="1600" dirty="0" err="1"/>
              <a:t>deperformance</a:t>
            </a:r>
            <a:r>
              <a:rPr lang="fr-FR" sz="1600" dirty="0"/>
              <a:t>, grâce auxquels nous nous efforçons d'apporter de la valeur </a:t>
            </a:r>
            <a:r>
              <a:rPr lang="fr-FR" sz="1600" dirty="0" err="1"/>
              <a:t>ajoutéeà</a:t>
            </a:r>
            <a:r>
              <a:rPr lang="fr-FR" sz="1600" dirty="0"/>
              <a:t> nos clients en leur offrant un service client </a:t>
            </a:r>
            <a:r>
              <a:rPr lang="fr-FR" sz="1600" dirty="0" err="1"/>
              <a:t>inégalégrâce</a:t>
            </a:r>
            <a:r>
              <a:rPr lang="fr-FR" sz="1600" dirty="0"/>
              <a:t> à l'engagement et à l'expérience </a:t>
            </a:r>
            <a:r>
              <a:rPr lang="fr-FR" sz="1600" dirty="0" err="1"/>
              <a:t>diversifiéedes</a:t>
            </a:r>
            <a:r>
              <a:rPr lang="fr-FR" sz="1600" dirty="0"/>
              <a:t> membres de notre équipe. </a:t>
            </a:r>
            <a:r>
              <a:rPr lang="fr-FR" sz="1600" dirty="0" err="1"/>
              <a:t>Notreengagement</a:t>
            </a:r>
            <a:r>
              <a:rPr lang="fr-FR" sz="1600" dirty="0"/>
              <a:t> est d'aider nos clients à réussir et </a:t>
            </a:r>
            <a:r>
              <a:rPr lang="fr-FR" sz="1600" dirty="0" err="1"/>
              <a:t>àse</a:t>
            </a:r>
            <a:r>
              <a:rPr lang="fr-FR" sz="1600" dirty="0"/>
              <a:t> développer tout en grandissant à leurs </a:t>
            </a:r>
            <a:r>
              <a:rPr lang="fr-FR" sz="1600" dirty="0" err="1"/>
              <a:t>côtés.Traduit</a:t>
            </a:r>
            <a:r>
              <a:rPr lang="fr-FR" sz="1600" dirty="0"/>
              <a:t> avec DeepL.com (version gratuite)</a:t>
            </a:r>
          </a:p>
        </p:txBody>
      </p:sp>
      <p:sp>
        <p:nvSpPr>
          <p:cNvPr id="8" name="ZoneTexte 7">
            <a:extLst>
              <a:ext uri="{FF2B5EF4-FFF2-40B4-BE49-F238E27FC236}">
                <a16:creationId xmlns:a16="http://schemas.microsoft.com/office/drawing/2014/main" id="{9E5DD58A-730C-C886-0CBA-77223F505887}"/>
              </a:ext>
            </a:extLst>
          </p:cNvPr>
          <p:cNvSpPr txBox="1"/>
          <p:nvPr/>
        </p:nvSpPr>
        <p:spPr>
          <a:xfrm>
            <a:off x="6812280" y="3550801"/>
            <a:ext cx="5041392" cy="3293209"/>
          </a:xfrm>
          <a:prstGeom prst="rect">
            <a:avLst/>
          </a:prstGeom>
          <a:noFill/>
        </p:spPr>
        <p:txBody>
          <a:bodyPr wrap="square" rtlCol="0">
            <a:spAutoFit/>
          </a:bodyPr>
          <a:lstStyle/>
          <a:p>
            <a:r>
              <a:rPr lang="fr-FR" sz="1600" dirty="0"/>
              <a:t>Nous sommes hautement spécialisés dans la conservation de sperme frais et les équipements de production clés en main. Notre équipe de recherche, en collaboration avec notre société </a:t>
            </a:r>
            <a:r>
              <a:rPr lang="fr-FR" sz="1600" dirty="0" err="1"/>
              <a:t>mèreGenes</a:t>
            </a:r>
            <a:r>
              <a:rPr lang="fr-FR" sz="1600" dirty="0"/>
              <a:t> Diffusion, fabrique des produits porcins très appréciés. Genes Diffusion est mondialement reconnue pour son innovation et ses avancées </a:t>
            </a:r>
            <a:r>
              <a:rPr lang="fr-FR" sz="1600" dirty="0" err="1"/>
              <a:t>technologiques.GenePro</a:t>
            </a:r>
            <a:r>
              <a:rPr lang="fr-FR" sz="1600" dirty="0"/>
              <a:t> a développé et mis en œuvre un système de gestion de la qualité qui répond aux exigences de la norme internationale ISO 9001:2015. GenePro est la seule entreprise américaine dans le secteur de l'insémination artificielle porcine à bénéficier de cette certification de qualité.</a:t>
            </a:r>
          </a:p>
        </p:txBody>
      </p:sp>
    </p:spTree>
    <p:extLst>
      <p:ext uri="{BB962C8B-B14F-4D97-AF65-F5344CB8AC3E}">
        <p14:creationId xmlns:p14="http://schemas.microsoft.com/office/powerpoint/2010/main" val="224796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Icône d’ordinateur, Système d’exploitation&#10;&#10;Le contenu généré par l’IA peut être incorrect.">
            <a:extLst>
              <a:ext uri="{FF2B5EF4-FFF2-40B4-BE49-F238E27FC236}">
                <a16:creationId xmlns:a16="http://schemas.microsoft.com/office/drawing/2014/main" id="{F2E84FF3-EA2D-27FE-0F2B-1A2BEDA14804}"/>
              </a:ext>
            </a:extLst>
          </p:cNvPr>
          <p:cNvPicPr>
            <a:picLocks noChangeAspect="1"/>
          </p:cNvPicPr>
          <p:nvPr/>
        </p:nvPicPr>
        <p:blipFill>
          <a:blip r:embed="rId2"/>
          <a:stretch>
            <a:fillRect/>
          </a:stretch>
        </p:blipFill>
        <p:spPr>
          <a:xfrm>
            <a:off x="5050826" y="0"/>
            <a:ext cx="7064974" cy="3541882"/>
          </a:xfrm>
          <a:prstGeom prst="rect">
            <a:avLst/>
          </a:prstGeom>
        </p:spPr>
      </p:pic>
      <p:sp>
        <p:nvSpPr>
          <p:cNvPr id="6" name="ZoneTexte 5">
            <a:extLst>
              <a:ext uri="{FF2B5EF4-FFF2-40B4-BE49-F238E27FC236}">
                <a16:creationId xmlns:a16="http://schemas.microsoft.com/office/drawing/2014/main" id="{72C3FF6B-A6A7-FD65-2CDC-803B867C23AC}"/>
              </a:ext>
            </a:extLst>
          </p:cNvPr>
          <p:cNvSpPr txBox="1"/>
          <p:nvPr/>
        </p:nvSpPr>
        <p:spPr>
          <a:xfrm>
            <a:off x="400050" y="400050"/>
            <a:ext cx="3590925" cy="646331"/>
          </a:xfrm>
          <a:prstGeom prst="rect">
            <a:avLst/>
          </a:prstGeom>
          <a:noFill/>
        </p:spPr>
        <p:txBody>
          <a:bodyPr wrap="square" rtlCol="0">
            <a:spAutoFit/>
          </a:bodyPr>
          <a:lstStyle/>
          <a:p>
            <a:r>
              <a:rPr lang="fr-FR" dirty="0"/>
              <a:t>NOUS VOUS ACCOMPAGNONS TOUT AU LONG DU PROCESSUS</a:t>
            </a:r>
          </a:p>
        </p:txBody>
      </p:sp>
      <p:sp>
        <p:nvSpPr>
          <p:cNvPr id="7" name="ZoneTexte 6">
            <a:extLst>
              <a:ext uri="{FF2B5EF4-FFF2-40B4-BE49-F238E27FC236}">
                <a16:creationId xmlns:a16="http://schemas.microsoft.com/office/drawing/2014/main" id="{E399629A-63E1-233F-9F9F-53BE01EDE207}"/>
              </a:ext>
            </a:extLst>
          </p:cNvPr>
          <p:cNvSpPr txBox="1"/>
          <p:nvPr/>
        </p:nvSpPr>
        <p:spPr>
          <a:xfrm>
            <a:off x="585216" y="1746504"/>
            <a:ext cx="2679192" cy="369332"/>
          </a:xfrm>
          <a:prstGeom prst="rect">
            <a:avLst/>
          </a:prstGeom>
          <a:noFill/>
        </p:spPr>
        <p:txBody>
          <a:bodyPr wrap="square" rtlCol="0">
            <a:spAutoFit/>
          </a:bodyPr>
          <a:lstStyle/>
          <a:p>
            <a:r>
              <a:rPr lang="fr-FR" dirty="0"/>
              <a:t>1- Collecte de Semence</a:t>
            </a:r>
          </a:p>
        </p:txBody>
      </p:sp>
      <p:sp>
        <p:nvSpPr>
          <p:cNvPr id="8" name="ZoneTexte 7">
            <a:extLst>
              <a:ext uri="{FF2B5EF4-FFF2-40B4-BE49-F238E27FC236}">
                <a16:creationId xmlns:a16="http://schemas.microsoft.com/office/drawing/2014/main" id="{57A10844-F1CD-8DC6-F3D9-CE8F75799873}"/>
              </a:ext>
            </a:extLst>
          </p:cNvPr>
          <p:cNvSpPr txBox="1"/>
          <p:nvPr/>
        </p:nvSpPr>
        <p:spPr>
          <a:xfrm>
            <a:off x="1924812" y="2339078"/>
            <a:ext cx="3337560" cy="369332"/>
          </a:xfrm>
          <a:prstGeom prst="rect">
            <a:avLst/>
          </a:prstGeom>
          <a:noFill/>
        </p:spPr>
        <p:txBody>
          <a:bodyPr wrap="square" rtlCol="0">
            <a:spAutoFit/>
          </a:bodyPr>
          <a:lstStyle/>
          <a:p>
            <a:r>
              <a:rPr lang="fr-FR" dirty="0"/>
              <a:t>2- Analyse de la Semence</a:t>
            </a:r>
          </a:p>
        </p:txBody>
      </p:sp>
      <p:sp>
        <p:nvSpPr>
          <p:cNvPr id="9" name="ZoneTexte 8">
            <a:extLst>
              <a:ext uri="{FF2B5EF4-FFF2-40B4-BE49-F238E27FC236}">
                <a16:creationId xmlns:a16="http://schemas.microsoft.com/office/drawing/2014/main" id="{F969006C-64F1-3D8A-8A9E-D52A946E7CF8}"/>
              </a:ext>
            </a:extLst>
          </p:cNvPr>
          <p:cNvSpPr txBox="1"/>
          <p:nvPr/>
        </p:nvSpPr>
        <p:spPr>
          <a:xfrm>
            <a:off x="626364" y="3039201"/>
            <a:ext cx="3698748" cy="369332"/>
          </a:xfrm>
          <a:prstGeom prst="rect">
            <a:avLst/>
          </a:prstGeom>
          <a:noFill/>
        </p:spPr>
        <p:txBody>
          <a:bodyPr wrap="square" rtlCol="0">
            <a:spAutoFit/>
          </a:bodyPr>
          <a:lstStyle/>
          <a:p>
            <a:r>
              <a:rPr lang="fr-FR" dirty="0"/>
              <a:t>3- Traitement de la Semence</a:t>
            </a:r>
          </a:p>
        </p:txBody>
      </p:sp>
      <p:sp>
        <p:nvSpPr>
          <p:cNvPr id="10" name="ZoneTexte 9">
            <a:extLst>
              <a:ext uri="{FF2B5EF4-FFF2-40B4-BE49-F238E27FC236}">
                <a16:creationId xmlns:a16="http://schemas.microsoft.com/office/drawing/2014/main" id="{DB1BB4E0-A930-1F80-E794-A96C644F1BCB}"/>
              </a:ext>
            </a:extLst>
          </p:cNvPr>
          <p:cNvSpPr txBox="1"/>
          <p:nvPr/>
        </p:nvSpPr>
        <p:spPr>
          <a:xfrm>
            <a:off x="164591" y="4454914"/>
            <a:ext cx="3890773" cy="369332"/>
          </a:xfrm>
          <a:prstGeom prst="rect">
            <a:avLst/>
          </a:prstGeom>
          <a:noFill/>
        </p:spPr>
        <p:txBody>
          <a:bodyPr wrap="square" rtlCol="0">
            <a:spAutoFit/>
          </a:bodyPr>
          <a:lstStyle/>
          <a:p>
            <a:r>
              <a:rPr lang="fr-FR" dirty="0"/>
              <a:t>4- Conditionnement de la Semence</a:t>
            </a:r>
          </a:p>
        </p:txBody>
      </p:sp>
      <p:sp>
        <p:nvSpPr>
          <p:cNvPr id="12" name="ZoneTexte 11">
            <a:extLst>
              <a:ext uri="{FF2B5EF4-FFF2-40B4-BE49-F238E27FC236}">
                <a16:creationId xmlns:a16="http://schemas.microsoft.com/office/drawing/2014/main" id="{298CDCA0-3C60-349B-B148-0BAF778B53A0}"/>
              </a:ext>
            </a:extLst>
          </p:cNvPr>
          <p:cNvSpPr txBox="1"/>
          <p:nvPr/>
        </p:nvSpPr>
        <p:spPr>
          <a:xfrm>
            <a:off x="5262372" y="4511564"/>
            <a:ext cx="2368296" cy="369332"/>
          </a:xfrm>
          <a:prstGeom prst="rect">
            <a:avLst/>
          </a:prstGeom>
          <a:noFill/>
        </p:spPr>
        <p:txBody>
          <a:bodyPr wrap="square" rtlCol="0">
            <a:spAutoFit/>
          </a:bodyPr>
          <a:lstStyle/>
          <a:p>
            <a:r>
              <a:rPr lang="fr-FR" dirty="0"/>
              <a:t>5- Insémination</a:t>
            </a:r>
          </a:p>
        </p:txBody>
      </p:sp>
      <p:sp>
        <p:nvSpPr>
          <p:cNvPr id="13" name="ZoneTexte 12">
            <a:extLst>
              <a:ext uri="{FF2B5EF4-FFF2-40B4-BE49-F238E27FC236}">
                <a16:creationId xmlns:a16="http://schemas.microsoft.com/office/drawing/2014/main" id="{5B1DBE92-9006-C7D4-5E1A-F734587B91D9}"/>
              </a:ext>
            </a:extLst>
          </p:cNvPr>
          <p:cNvSpPr txBox="1"/>
          <p:nvPr/>
        </p:nvSpPr>
        <p:spPr>
          <a:xfrm>
            <a:off x="8583313" y="4511564"/>
            <a:ext cx="2947271" cy="369332"/>
          </a:xfrm>
          <a:prstGeom prst="rect">
            <a:avLst/>
          </a:prstGeom>
          <a:noFill/>
        </p:spPr>
        <p:txBody>
          <a:bodyPr wrap="square" rtlCol="0">
            <a:spAutoFit/>
          </a:bodyPr>
          <a:lstStyle/>
          <a:p>
            <a:r>
              <a:rPr lang="fr-FR" dirty="0"/>
              <a:t>6- Support</a:t>
            </a:r>
          </a:p>
        </p:txBody>
      </p:sp>
    </p:spTree>
    <p:extLst>
      <p:ext uri="{BB962C8B-B14F-4D97-AF65-F5344CB8AC3E}">
        <p14:creationId xmlns:p14="http://schemas.microsoft.com/office/powerpoint/2010/main" val="221061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Équipement médical, bleu, conception&#10;&#10;Le contenu généré par l’IA peut être incorrect.">
            <a:extLst>
              <a:ext uri="{FF2B5EF4-FFF2-40B4-BE49-F238E27FC236}">
                <a16:creationId xmlns:a16="http://schemas.microsoft.com/office/drawing/2014/main" id="{00D2B83E-D0D8-5891-B021-86F2C348AB84}"/>
              </a:ext>
            </a:extLst>
          </p:cNvPr>
          <p:cNvPicPr>
            <a:picLocks noChangeAspect="1"/>
          </p:cNvPicPr>
          <p:nvPr/>
        </p:nvPicPr>
        <p:blipFill>
          <a:blip r:embed="rId2"/>
          <a:stretch>
            <a:fillRect/>
          </a:stretch>
        </p:blipFill>
        <p:spPr>
          <a:xfrm>
            <a:off x="5107097" y="385086"/>
            <a:ext cx="7103190" cy="3546834"/>
          </a:xfrm>
          <a:prstGeom prst="rect">
            <a:avLst/>
          </a:prstGeom>
        </p:spPr>
      </p:pic>
      <p:sp>
        <p:nvSpPr>
          <p:cNvPr id="7" name="ZoneTexte 6">
            <a:extLst>
              <a:ext uri="{FF2B5EF4-FFF2-40B4-BE49-F238E27FC236}">
                <a16:creationId xmlns:a16="http://schemas.microsoft.com/office/drawing/2014/main" id="{D54C0CF3-FB5E-15FD-E27C-B155B3E6B271}"/>
              </a:ext>
            </a:extLst>
          </p:cNvPr>
          <p:cNvSpPr txBox="1"/>
          <p:nvPr/>
        </p:nvSpPr>
        <p:spPr>
          <a:xfrm>
            <a:off x="155448" y="530352"/>
            <a:ext cx="3995928" cy="369332"/>
          </a:xfrm>
          <a:prstGeom prst="rect">
            <a:avLst/>
          </a:prstGeom>
          <a:noFill/>
        </p:spPr>
        <p:txBody>
          <a:bodyPr wrap="square" rtlCol="0">
            <a:spAutoFit/>
          </a:bodyPr>
          <a:lstStyle/>
          <a:p>
            <a:r>
              <a:rPr lang="fr-FR"/>
              <a:t>SYSTÈME DE COLLECTE SAFEMATE</a:t>
            </a:r>
            <a:endParaRPr lang="fr-FR" dirty="0"/>
          </a:p>
        </p:txBody>
      </p:sp>
      <p:sp>
        <p:nvSpPr>
          <p:cNvPr id="8" name="ZoneTexte 7">
            <a:extLst>
              <a:ext uri="{FF2B5EF4-FFF2-40B4-BE49-F238E27FC236}">
                <a16:creationId xmlns:a16="http://schemas.microsoft.com/office/drawing/2014/main" id="{769EDFA0-AD81-DB43-3D85-08C15DE9FFF5}"/>
              </a:ext>
            </a:extLst>
          </p:cNvPr>
          <p:cNvSpPr txBox="1"/>
          <p:nvPr/>
        </p:nvSpPr>
        <p:spPr>
          <a:xfrm>
            <a:off x="338328" y="1004341"/>
            <a:ext cx="3630168" cy="2308324"/>
          </a:xfrm>
          <a:prstGeom prst="rect">
            <a:avLst/>
          </a:prstGeom>
          <a:noFill/>
        </p:spPr>
        <p:txBody>
          <a:bodyPr wrap="square" rtlCol="0">
            <a:spAutoFit/>
          </a:bodyPr>
          <a:lstStyle/>
          <a:p>
            <a:r>
              <a:rPr lang="fr-FR" dirty="0"/>
              <a:t>La méthode la plus intelligente et la plus efficace pour </a:t>
            </a:r>
            <a:r>
              <a:rPr lang="fr-FR" dirty="0" err="1"/>
              <a:t>collecter.Le</a:t>
            </a:r>
            <a:r>
              <a:rPr lang="fr-FR" dirty="0"/>
              <a:t> système de collecte SAFEMATE est conçu pour améliorer la collecte chez les verrats et la qualité du </a:t>
            </a:r>
            <a:r>
              <a:rPr lang="fr-FR" dirty="0" err="1"/>
              <a:t>sperme.Ce</a:t>
            </a:r>
            <a:r>
              <a:rPr lang="fr-FR" dirty="0"/>
              <a:t> système de gestion de la collecte mains libres est facile à mettre en œuvre.</a:t>
            </a:r>
          </a:p>
        </p:txBody>
      </p:sp>
      <p:sp>
        <p:nvSpPr>
          <p:cNvPr id="9" name="ZoneTexte 8">
            <a:extLst>
              <a:ext uri="{FF2B5EF4-FFF2-40B4-BE49-F238E27FC236}">
                <a16:creationId xmlns:a16="http://schemas.microsoft.com/office/drawing/2014/main" id="{0A5D7C1C-CF38-0E15-2A13-2C37387DCB7A}"/>
              </a:ext>
            </a:extLst>
          </p:cNvPr>
          <p:cNvSpPr txBox="1"/>
          <p:nvPr/>
        </p:nvSpPr>
        <p:spPr>
          <a:xfrm>
            <a:off x="338328" y="3417322"/>
            <a:ext cx="4416552" cy="2585323"/>
          </a:xfrm>
          <a:prstGeom prst="rect">
            <a:avLst/>
          </a:prstGeom>
          <a:noFill/>
        </p:spPr>
        <p:txBody>
          <a:bodyPr wrap="square" rtlCol="0">
            <a:spAutoFit/>
          </a:bodyPr>
          <a:lstStyle/>
          <a:p>
            <a:r>
              <a:rPr lang="fr-FR" b="1" dirty="0"/>
              <a:t>Hygiène :</a:t>
            </a:r>
            <a:r>
              <a:rPr lang="fr-FR" dirty="0"/>
              <a:t>Réduction pouvant atteindre 90 % de la contamination bactérienne.</a:t>
            </a:r>
          </a:p>
          <a:p>
            <a:r>
              <a:rPr lang="fr-FR" b="1" dirty="0"/>
              <a:t>Efficacité :</a:t>
            </a:r>
            <a:r>
              <a:rPr lang="fr-FR" dirty="0"/>
              <a:t>Permet de collecter deux fois plus de </a:t>
            </a:r>
            <a:r>
              <a:rPr lang="fr-FR" dirty="0" err="1"/>
              <a:t>verratspar</a:t>
            </a:r>
            <a:r>
              <a:rPr lang="fr-FR" dirty="0"/>
              <a:t> heure. Un gain de temps considérable.</a:t>
            </a:r>
          </a:p>
          <a:p>
            <a:r>
              <a:rPr lang="fr-FR" b="1" dirty="0"/>
              <a:t>Sécurité :</a:t>
            </a:r>
            <a:r>
              <a:rPr lang="fr-FR" dirty="0"/>
              <a:t>Réduit le temps passé en contact avec des verrats dangereux.</a:t>
            </a:r>
          </a:p>
          <a:p>
            <a:r>
              <a:rPr lang="fr-FR" b="1" dirty="0"/>
              <a:t>Universel :</a:t>
            </a:r>
            <a:r>
              <a:rPr lang="fr-FR" dirty="0"/>
              <a:t>Compatible avec les nouvelles constructions et les installations rénovées</a:t>
            </a:r>
          </a:p>
        </p:txBody>
      </p:sp>
      <p:sp>
        <p:nvSpPr>
          <p:cNvPr id="10" name="ZoneTexte 9">
            <a:extLst>
              <a:ext uri="{FF2B5EF4-FFF2-40B4-BE49-F238E27FC236}">
                <a16:creationId xmlns:a16="http://schemas.microsoft.com/office/drawing/2014/main" id="{B2C5FD45-36B3-815D-84F5-CECFE52884F1}"/>
              </a:ext>
            </a:extLst>
          </p:cNvPr>
          <p:cNvSpPr txBox="1"/>
          <p:nvPr/>
        </p:nvSpPr>
        <p:spPr>
          <a:xfrm>
            <a:off x="6876288" y="4123944"/>
            <a:ext cx="4507992" cy="923330"/>
          </a:xfrm>
          <a:prstGeom prst="rect">
            <a:avLst/>
          </a:prstGeom>
          <a:noFill/>
        </p:spPr>
        <p:txBody>
          <a:bodyPr wrap="square" rtlCol="0">
            <a:spAutoFit/>
          </a:bodyPr>
          <a:lstStyle/>
          <a:p>
            <a:r>
              <a:rPr lang="fr-FR" dirty="0"/>
              <a:t>Kit de prélèvement (gobelet de prélèvement, cône avec </a:t>
            </a:r>
            <a:r>
              <a:rPr lang="fr-FR" dirty="0" err="1"/>
              <a:t>filtre,doublure</a:t>
            </a:r>
            <a:r>
              <a:rPr lang="fr-FR" dirty="0"/>
              <a:t> et vagin artificiel)</a:t>
            </a:r>
          </a:p>
        </p:txBody>
      </p:sp>
      <p:sp>
        <p:nvSpPr>
          <p:cNvPr id="11" name="ZoneTexte 10">
            <a:extLst>
              <a:ext uri="{FF2B5EF4-FFF2-40B4-BE49-F238E27FC236}">
                <a16:creationId xmlns:a16="http://schemas.microsoft.com/office/drawing/2014/main" id="{D7310E91-22F1-61D3-6E6F-67735CF9780E}"/>
              </a:ext>
            </a:extLst>
          </p:cNvPr>
          <p:cNvSpPr txBox="1"/>
          <p:nvPr/>
        </p:nvSpPr>
        <p:spPr>
          <a:xfrm>
            <a:off x="6876288" y="5633313"/>
            <a:ext cx="1801368" cy="369332"/>
          </a:xfrm>
          <a:prstGeom prst="rect">
            <a:avLst/>
          </a:prstGeom>
          <a:noFill/>
        </p:spPr>
        <p:txBody>
          <a:bodyPr wrap="square" rtlCol="0">
            <a:spAutoFit/>
          </a:bodyPr>
          <a:lstStyle/>
          <a:p>
            <a:r>
              <a:rPr lang="fr-FR" dirty="0"/>
              <a:t>Vagin artificiel</a:t>
            </a:r>
          </a:p>
        </p:txBody>
      </p:sp>
    </p:spTree>
    <p:extLst>
      <p:ext uri="{BB962C8B-B14F-4D97-AF65-F5344CB8AC3E}">
        <p14:creationId xmlns:p14="http://schemas.microsoft.com/office/powerpoint/2010/main" val="9499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ordinateur, capture d’écran, Publicité en ligne&#10;&#10;Le contenu généré par l’IA peut être incorrect.">
            <a:extLst>
              <a:ext uri="{FF2B5EF4-FFF2-40B4-BE49-F238E27FC236}">
                <a16:creationId xmlns:a16="http://schemas.microsoft.com/office/drawing/2014/main" id="{15DF1E60-6205-D6FC-799F-4B58DE5D179F}"/>
              </a:ext>
            </a:extLst>
          </p:cNvPr>
          <p:cNvPicPr>
            <a:picLocks noChangeAspect="1"/>
          </p:cNvPicPr>
          <p:nvPr/>
        </p:nvPicPr>
        <p:blipFill>
          <a:blip r:embed="rId2"/>
          <a:stretch>
            <a:fillRect/>
          </a:stretch>
        </p:blipFill>
        <p:spPr>
          <a:xfrm>
            <a:off x="6504802" y="-348437"/>
            <a:ext cx="6711327" cy="3324427"/>
          </a:xfrm>
          <a:prstGeom prst="rect">
            <a:avLst/>
          </a:prstGeom>
        </p:spPr>
      </p:pic>
      <p:sp>
        <p:nvSpPr>
          <p:cNvPr id="6" name="ZoneTexte 5">
            <a:extLst>
              <a:ext uri="{FF2B5EF4-FFF2-40B4-BE49-F238E27FC236}">
                <a16:creationId xmlns:a16="http://schemas.microsoft.com/office/drawing/2014/main" id="{2DC75843-38D1-052D-4F93-D8A50AB4D358}"/>
              </a:ext>
            </a:extLst>
          </p:cNvPr>
          <p:cNvSpPr txBox="1"/>
          <p:nvPr/>
        </p:nvSpPr>
        <p:spPr>
          <a:xfrm>
            <a:off x="245363" y="209347"/>
            <a:ext cx="3114675" cy="369332"/>
          </a:xfrm>
          <a:prstGeom prst="rect">
            <a:avLst/>
          </a:prstGeom>
          <a:noFill/>
        </p:spPr>
        <p:txBody>
          <a:bodyPr wrap="square" rtlCol="0">
            <a:spAutoFit/>
          </a:bodyPr>
          <a:lstStyle/>
          <a:p>
            <a:r>
              <a:rPr lang="fr-FR" dirty="0"/>
              <a:t>SYSTÈMES D'ÉVALUATION</a:t>
            </a:r>
          </a:p>
        </p:txBody>
      </p:sp>
      <p:sp>
        <p:nvSpPr>
          <p:cNvPr id="8" name="ZoneTexte 7">
            <a:extLst>
              <a:ext uri="{FF2B5EF4-FFF2-40B4-BE49-F238E27FC236}">
                <a16:creationId xmlns:a16="http://schemas.microsoft.com/office/drawing/2014/main" id="{E5E31DEE-01C2-3580-FF73-3C8747B898B2}"/>
              </a:ext>
            </a:extLst>
          </p:cNvPr>
          <p:cNvSpPr txBox="1"/>
          <p:nvPr/>
        </p:nvSpPr>
        <p:spPr>
          <a:xfrm>
            <a:off x="146304" y="713939"/>
            <a:ext cx="4617720" cy="2554545"/>
          </a:xfrm>
          <a:prstGeom prst="rect">
            <a:avLst/>
          </a:prstGeom>
          <a:noFill/>
        </p:spPr>
        <p:txBody>
          <a:bodyPr wrap="square" rtlCol="0">
            <a:spAutoFit/>
          </a:bodyPr>
          <a:lstStyle/>
          <a:p>
            <a:r>
              <a:rPr lang="fr-FR" sz="1600" dirty="0"/>
              <a:t>Entièrement automatique - aucune expertise requise !</a:t>
            </a:r>
          </a:p>
          <a:p>
            <a:r>
              <a:rPr lang="fr-FR" sz="1600" dirty="0"/>
              <a:t>Analyse des échantillons en 10 secondes</a:t>
            </a:r>
          </a:p>
          <a:p>
            <a:r>
              <a:rPr lang="fr-FR" sz="1600" dirty="0" err="1"/>
              <a:t>GeneView</a:t>
            </a:r>
            <a:r>
              <a:rPr lang="fr-FR" sz="1600" dirty="0"/>
              <a:t> Plus analyse la qualité de la semence de verrat en évaluant simultanément la motilité, la concentration et la morphologie</a:t>
            </a:r>
          </a:p>
          <a:p>
            <a:r>
              <a:rPr lang="fr-FR" sz="1600" dirty="0"/>
              <a:t>Aucune connaissance préalable de la qualité de la semence requise</a:t>
            </a:r>
          </a:p>
          <a:p>
            <a:r>
              <a:rPr lang="fr-FR" sz="1600" dirty="0"/>
              <a:t>Rapport personnalisé </a:t>
            </a:r>
          </a:p>
          <a:p>
            <a:r>
              <a:rPr lang="fr-FR" sz="1600" dirty="0"/>
              <a:t>Réduit les erreurs humaines</a:t>
            </a:r>
          </a:p>
        </p:txBody>
      </p:sp>
      <p:sp>
        <p:nvSpPr>
          <p:cNvPr id="9" name="ZoneTexte 8">
            <a:extLst>
              <a:ext uri="{FF2B5EF4-FFF2-40B4-BE49-F238E27FC236}">
                <a16:creationId xmlns:a16="http://schemas.microsoft.com/office/drawing/2014/main" id="{B73D50E4-0848-3784-F519-232D9E3EA76C}"/>
              </a:ext>
            </a:extLst>
          </p:cNvPr>
          <p:cNvSpPr txBox="1"/>
          <p:nvPr/>
        </p:nvSpPr>
        <p:spPr>
          <a:xfrm>
            <a:off x="146304" y="3488054"/>
            <a:ext cx="3573780" cy="2123658"/>
          </a:xfrm>
          <a:prstGeom prst="rect">
            <a:avLst/>
          </a:prstGeom>
          <a:noFill/>
        </p:spPr>
        <p:txBody>
          <a:bodyPr wrap="square" rtlCol="0">
            <a:spAutoFit/>
          </a:bodyPr>
          <a:lstStyle/>
          <a:p>
            <a:r>
              <a:rPr lang="fr-FR" sz="1600" dirty="0"/>
              <a:t>Paramètres mesurés :</a:t>
            </a:r>
          </a:p>
          <a:p>
            <a:endParaRPr lang="fr-FR" sz="1600" dirty="0"/>
          </a:p>
          <a:p>
            <a:r>
              <a:rPr lang="fr-FR" sz="1600" dirty="0"/>
              <a:t>Nombre total de spermatozoïdes</a:t>
            </a:r>
          </a:p>
          <a:p>
            <a:r>
              <a:rPr lang="fr-FR" sz="1600" dirty="0"/>
              <a:t>Mouvement progressif</a:t>
            </a:r>
          </a:p>
          <a:p>
            <a:r>
              <a:rPr lang="fr-FR" sz="1600" dirty="0"/>
              <a:t>Morphologie cellulaire Spermatozoïdes utiles </a:t>
            </a:r>
          </a:p>
          <a:p>
            <a:r>
              <a:rPr lang="fr-FR" sz="1600" dirty="0"/>
              <a:t>Nombre recommandé de doses à produire</a:t>
            </a:r>
          </a:p>
        </p:txBody>
      </p:sp>
      <p:sp>
        <p:nvSpPr>
          <p:cNvPr id="10" name="ZoneTexte 9">
            <a:extLst>
              <a:ext uri="{FF2B5EF4-FFF2-40B4-BE49-F238E27FC236}">
                <a16:creationId xmlns:a16="http://schemas.microsoft.com/office/drawing/2014/main" id="{3C7134A5-918D-66C4-FC0E-EDEE375E4E85}"/>
              </a:ext>
            </a:extLst>
          </p:cNvPr>
          <p:cNvSpPr txBox="1"/>
          <p:nvPr/>
        </p:nvSpPr>
        <p:spPr>
          <a:xfrm>
            <a:off x="3720084" y="3164442"/>
            <a:ext cx="2953512" cy="369332"/>
          </a:xfrm>
          <a:prstGeom prst="rect">
            <a:avLst/>
          </a:prstGeom>
          <a:noFill/>
        </p:spPr>
        <p:txBody>
          <a:bodyPr wrap="square" rtlCol="0">
            <a:spAutoFit/>
          </a:bodyPr>
          <a:lstStyle/>
          <a:p>
            <a:r>
              <a:rPr lang="fr-FR" dirty="0"/>
              <a:t>ÉGALEMENT DISPONIBLE...</a:t>
            </a:r>
          </a:p>
        </p:txBody>
      </p:sp>
      <p:sp>
        <p:nvSpPr>
          <p:cNvPr id="12" name="ZoneTexte 11">
            <a:extLst>
              <a:ext uri="{FF2B5EF4-FFF2-40B4-BE49-F238E27FC236}">
                <a16:creationId xmlns:a16="http://schemas.microsoft.com/office/drawing/2014/main" id="{D4F2C976-7B01-EEE6-CB0D-9BBC0762CDE9}"/>
              </a:ext>
            </a:extLst>
          </p:cNvPr>
          <p:cNvSpPr txBox="1"/>
          <p:nvPr/>
        </p:nvSpPr>
        <p:spPr>
          <a:xfrm>
            <a:off x="3720084" y="3722226"/>
            <a:ext cx="3348228" cy="2554545"/>
          </a:xfrm>
          <a:prstGeom prst="rect">
            <a:avLst/>
          </a:prstGeom>
          <a:noFill/>
        </p:spPr>
        <p:txBody>
          <a:bodyPr wrap="square" rtlCol="0">
            <a:spAutoFit/>
          </a:bodyPr>
          <a:lstStyle/>
          <a:p>
            <a:r>
              <a:rPr lang="fr-FR" sz="1600" dirty="0"/>
              <a:t>GENEPRO Lames à 4 compartiments :</a:t>
            </a:r>
          </a:p>
          <a:p>
            <a:endParaRPr lang="fr-FR" sz="1600" dirty="0"/>
          </a:p>
          <a:p>
            <a:r>
              <a:rPr lang="fr-FR" sz="1600" dirty="0"/>
              <a:t>Les lames ont été conçues pour être compatibles avec la plupart des systèmes CASA disponibles sur le marché. Elles sont fabriquées à partir de composants non toxiques et sont disponibles en 20 microns d'épaisseur.</a:t>
            </a:r>
          </a:p>
        </p:txBody>
      </p:sp>
      <p:sp>
        <p:nvSpPr>
          <p:cNvPr id="13" name="ZoneTexte 12">
            <a:extLst>
              <a:ext uri="{FF2B5EF4-FFF2-40B4-BE49-F238E27FC236}">
                <a16:creationId xmlns:a16="http://schemas.microsoft.com/office/drawing/2014/main" id="{1F3EE161-FADF-B9F4-71FF-FF467AC6E2D4}"/>
              </a:ext>
            </a:extLst>
          </p:cNvPr>
          <p:cNvSpPr txBox="1"/>
          <p:nvPr/>
        </p:nvSpPr>
        <p:spPr>
          <a:xfrm>
            <a:off x="7187946" y="2995611"/>
            <a:ext cx="4946904" cy="3108543"/>
          </a:xfrm>
          <a:prstGeom prst="rect">
            <a:avLst/>
          </a:prstGeom>
          <a:noFill/>
        </p:spPr>
        <p:txBody>
          <a:bodyPr wrap="square" rtlCol="0">
            <a:spAutoFit/>
          </a:bodyPr>
          <a:lstStyle/>
          <a:p>
            <a:r>
              <a:rPr lang="fr-FR" sz="1400" b="1" dirty="0" err="1"/>
              <a:t>iSperm</a:t>
            </a:r>
            <a:endParaRPr lang="fr-FR" sz="1400" b="1" dirty="0"/>
          </a:p>
          <a:p>
            <a:r>
              <a:rPr lang="fr-FR" sz="1400" dirty="0"/>
              <a:t>Réalisez des analyses rapides et précises de la semence à l'aide du système d'évaluation </a:t>
            </a:r>
            <a:r>
              <a:rPr lang="fr-FR" sz="1400" dirty="0" err="1"/>
              <a:t>iSperm</a:t>
            </a:r>
            <a:r>
              <a:rPr lang="fr-FR" sz="1400" dirty="0"/>
              <a:t>. Le système d'évaluation </a:t>
            </a:r>
            <a:r>
              <a:rPr lang="fr-FR" sz="1400" dirty="0" err="1"/>
              <a:t>iSperm</a:t>
            </a:r>
            <a:r>
              <a:rPr lang="fr-FR" sz="1400" dirty="0"/>
              <a:t> comprend un iPad Mini, un logiciel et des outils de mesure de la concentration et de la motilité. Il comprend également une mallette de transport résistante avec sangle et support pour iPad. Il permet de calculer rapidement et précisément la concentration, la motilité et la motilité progressive. Un service cloud est disponible pour accéder aux vidéos et les stocker. Logiciel intuitif et facile à utiliser, avec des instructions simples à suivre. Tout le matériel nécessaire pour effectuer avec précision des analyses de sperme lors de vos déplacements. Une solution CASA pratique pour les petits élevages de verrats.</a:t>
            </a:r>
          </a:p>
        </p:txBody>
      </p:sp>
      <p:sp>
        <p:nvSpPr>
          <p:cNvPr id="14" name="ZoneTexte 13">
            <a:extLst>
              <a:ext uri="{FF2B5EF4-FFF2-40B4-BE49-F238E27FC236}">
                <a16:creationId xmlns:a16="http://schemas.microsoft.com/office/drawing/2014/main" id="{329385E8-EAD6-4EC8-CFA6-0E3580F20E6E}"/>
              </a:ext>
            </a:extLst>
          </p:cNvPr>
          <p:cNvSpPr txBox="1"/>
          <p:nvPr/>
        </p:nvSpPr>
        <p:spPr>
          <a:xfrm>
            <a:off x="5908548" y="6062207"/>
            <a:ext cx="3348228" cy="830997"/>
          </a:xfrm>
          <a:prstGeom prst="rect">
            <a:avLst/>
          </a:prstGeom>
          <a:noFill/>
        </p:spPr>
        <p:txBody>
          <a:bodyPr wrap="square" rtlCol="0">
            <a:spAutoFit/>
          </a:bodyPr>
          <a:lstStyle/>
          <a:p>
            <a:r>
              <a:rPr lang="fr-FR" sz="1200" dirty="0"/>
              <a:t>Intégration dans n'importe quel système : Portable et compact </a:t>
            </a:r>
          </a:p>
          <a:p>
            <a:r>
              <a:rPr lang="fr-FR" sz="1200" dirty="0"/>
              <a:t>Précis</a:t>
            </a:r>
          </a:p>
          <a:p>
            <a:r>
              <a:rPr lang="fr-FR" sz="1200" dirty="0"/>
              <a:t>Système abordable</a:t>
            </a:r>
          </a:p>
        </p:txBody>
      </p:sp>
      <p:sp>
        <p:nvSpPr>
          <p:cNvPr id="15" name="ZoneTexte 14">
            <a:extLst>
              <a:ext uri="{FF2B5EF4-FFF2-40B4-BE49-F238E27FC236}">
                <a16:creationId xmlns:a16="http://schemas.microsoft.com/office/drawing/2014/main" id="{BF822A6D-6259-FAB6-0A2C-C02B3CFBC2AC}"/>
              </a:ext>
            </a:extLst>
          </p:cNvPr>
          <p:cNvSpPr txBox="1"/>
          <p:nvPr/>
        </p:nvSpPr>
        <p:spPr>
          <a:xfrm>
            <a:off x="8988933" y="6084533"/>
            <a:ext cx="3348228" cy="830997"/>
          </a:xfrm>
          <a:prstGeom prst="rect">
            <a:avLst/>
          </a:prstGeom>
          <a:noFill/>
        </p:spPr>
        <p:txBody>
          <a:bodyPr wrap="square" rtlCol="0">
            <a:spAutoFit/>
          </a:bodyPr>
          <a:lstStyle/>
          <a:p>
            <a:r>
              <a:rPr lang="fr-FR" sz="1200" dirty="0"/>
              <a:t>Détermination rapide : </a:t>
            </a:r>
          </a:p>
          <a:p>
            <a:r>
              <a:rPr lang="fr-FR" sz="1200" dirty="0"/>
              <a:t>Concentration </a:t>
            </a:r>
          </a:p>
          <a:p>
            <a:r>
              <a:rPr lang="fr-FR" sz="1200" dirty="0"/>
              <a:t>Motilité</a:t>
            </a:r>
          </a:p>
          <a:p>
            <a:r>
              <a:rPr lang="fr-FR" sz="1200" dirty="0"/>
              <a:t>Calcul du nombre de doses par éjaculat</a:t>
            </a:r>
          </a:p>
        </p:txBody>
      </p:sp>
    </p:spTree>
    <p:extLst>
      <p:ext uri="{BB962C8B-B14F-4D97-AF65-F5344CB8AC3E}">
        <p14:creationId xmlns:p14="http://schemas.microsoft.com/office/powerpoint/2010/main" val="22005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conception&#10;&#10;Le contenu généré par l’IA peut être incorrect.">
            <a:extLst>
              <a:ext uri="{FF2B5EF4-FFF2-40B4-BE49-F238E27FC236}">
                <a16:creationId xmlns:a16="http://schemas.microsoft.com/office/drawing/2014/main" id="{7CB59503-3CAB-3F6E-B420-6ACD19BEFF4A}"/>
              </a:ext>
            </a:extLst>
          </p:cNvPr>
          <p:cNvPicPr>
            <a:picLocks noChangeAspect="1"/>
          </p:cNvPicPr>
          <p:nvPr/>
        </p:nvPicPr>
        <p:blipFill>
          <a:blip r:embed="rId2"/>
          <a:stretch>
            <a:fillRect/>
          </a:stretch>
        </p:blipFill>
        <p:spPr>
          <a:xfrm>
            <a:off x="5451303" y="233454"/>
            <a:ext cx="6740697" cy="3386046"/>
          </a:xfrm>
          <a:prstGeom prst="rect">
            <a:avLst/>
          </a:prstGeom>
        </p:spPr>
      </p:pic>
      <p:sp>
        <p:nvSpPr>
          <p:cNvPr id="6" name="ZoneTexte 5">
            <a:extLst>
              <a:ext uri="{FF2B5EF4-FFF2-40B4-BE49-F238E27FC236}">
                <a16:creationId xmlns:a16="http://schemas.microsoft.com/office/drawing/2014/main" id="{9176FBF4-EC7F-1DE1-EBD7-4C9312E67395}"/>
              </a:ext>
            </a:extLst>
          </p:cNvPr>
          <p:cNvSpPr txBox="1"/>
          <p:nvPr/>
        </p:nvSpPr>
        <p:spPr>
          <a:xfrm>
            <a:off x="208406" y="153162"/>
            <a:ext cx="2854833" cy="369332"/>
          </a:xfrm>
          <a:prstGeom prst="rect">
            <a:avLst/>
          </a:prstGeom>
          <a:noFill/>
        </p:spPr>
        <p:txBody>
          <a:bodyPr wrap="square" rtlCol="0">
            <a:spAutoFit/>
          </a:bodyPr>
          <a:lstStyle/>
          <a:p>
            <a:r>
              <a:rPr lang="fr-FR" dirty="0"/>
              <a:t>Préparation: GENEFLOW</a:t>
            </a:r>
          </a:p>
        </p:txBody>
      </p:sp>
      <p:sp>
        <p:nvSpPr>
          <p:cNvPr id="7" name="ZoneTexte 6">
            <a:extLst>
              <a:ext uri="{FF2B5EF4-FFF2-40B4-BE49-F238E27FC236}">
                <a16:creationId xmlns:a16="http://schemas.microsoft.com/office/drawing/2014/main" id="{F53F1E8D-78C1-658A-FCE6-BD3C446C26A8}"/>
              </a:ext>
            </a:extLst>
          </p:cNvPr>
          <p:cNvSpPr txBox="1"/>
          <p:nvPr/>
        </p:nvSpPr>
        <p:spPr>
          <a:xfrm>
            <a:off x="128016" y="606046"/>
            <a:ext cx="4718304" cy="1754326"/>
          </a:xfrm>
          <a:prstGeom prst="rect">
            <a:avLst/>
          </a:prstGeom>
          <a:noFill/>
        </p:spPr>
        <p:txBody>
          <a:bodyPr wrap="square" rtlCol="0">
            <a:spAutoFit/>
          </a:bodyPr>
          <a:lstStyle/>
          <a:p>
            <a:r>
              <a:rPr lang="fr-FR" dirty="0" err="1"/>
              <a:t>GeneFlow</a:t>
            </a:r>
            <a:r>
              <a:rPr lang="fr-FR" dirty="0"/>
              <a:t> : La toute première solution entièrement automatisée pour la production de dilueurs de </a:t>
            </a:r>
            <a:r>
              <a:rPr lang="fr-FR" dirty="0" err="1"/>
              <a:t>semece</a:t>
            </a:r>
            <a:r>
              <a:rPr lang="fr-FR" dirty="0"/>
              <a:t> de verrat. Une véritable innovation et un outil indispensable pour rationaliser votre production et garantir une semence de verrat de qualité supérieure</a:t>
            </a:r>
          </a:p>
        </p:txBody>
      </p:sp>
      <p:sp>
        <p:nvSpPr>
          <p:cNvPr id="9" name="ZoneTexte 8">
            <a:extLst>
              <a:ext uri="{FF2B5EF4-FFF2-40B4-BE49-F238E27FC236}">
                <a16:creationId xmlns:a16="http://schemas.microsoft.com/office/drawing/2014/main" id="{38919585-26EF-0AD4-B8A9-34C7A3ABBF21}"/>
              </a:ext>
            </a:extLst>
          </p:cNvPr>
          <p:cNvSpPr txBox="1"/>
          <p:nvPr/>
        </p:nvSpPr>
        <p:spPr>
          <a:xfrm>
            <a:off x="128016" y="2465338"/>
            <a:ext cx="4370832" cy="2308324"/>
          </a:xfrm>
          <a:prstGeom prst="rect">
            <a:avLst/>
          </a:prstGeom>
          <a:noFill/>
        </p:spPr>
        <p:txBody>
          <a:bodyPr wrap="square" rtlCol="0">
            <a:spAutoFit/>
          </a:bodyPr>
          <a:lstStyle/>
          <a:p>
            <a:r>
              <a:rPr lang="fr-FR" dirty="0"/>
              <a:t>Produit automatiquement un diluant de semence prêt à l'emploi. </a:t>
            </a:r>
          </a:p>
          <a:p>
            <a:r>
              <a:rPr lang="fr-FR" dirty="0"/>
              <a:t>Réduit la charge de travail de votre équipe.</a:t>
            </a:r>
          </a:p>
          <a:p>
            <a:r>
              <a:rPr lang="fr-FR" dirty="0"/>
              <a:t>Garantit des performances stables et maximales de la semence.</a:t>
            </a:r>
          </a:p>
          <a:p>
            <a:r>
              <a:rPr lang="fr-FR" dirty="0"/>
              <a:t>Surveille les indicateurs de qualité et de biosécurité. </a:t>
            </a:r>
          </a:p>
          <a:p>
            <a:r>
              <a:rPr lang="fr-FR" dirty="0"/>
              <a:t>Autonettoyant et désinfectant.</a:t>
            </a:r>
          </a:p>
        </p:txBody>
      </p:sp>
      <p:sp>
        <p:nvSpPr>
          <p:cNvPr id="10" name="ZoneTexte 9">
            <a:extLst>
              <a:ext uri="{FF2B5EF4-FFF2-40B4-BE49-F238E27FC236}">
                <a16:creationId xmlns:a16="http://schemas.microsoft.com/office/drawing/2014/main" id="{0510CEB0-0E81-FBB5-B355-57883473A58C}"/>
              </a:ext>
            </a:extLst>
          </p:cNvPr>
          <p:cNvSpPr txBox="1"/>
          <p:nvPr/>
        </p:nvSpPr>
        <p:spPr>
          <a:xfrm>
            <a:off x="208406" y="4959292"/>
            <a:ext cx="2231136" cy="646331"/>
          </a:xfrm>
          <a:prstGeom prst="rect">
            <a:avLst/>
          </a:prstGeom>
          <a:noFill/>
        </p:spPr>
        <p:txBody>
          <a:bodyPr wrap="square" rtlCol="0">
            <a:spAutoFit/>
          </a:bodyPr>
          <a:lstStyle/>
          <a:p>
            <a:r>
              <a:rPr lang="fr-FR" dirty="0"/>
              <a:t>Tailles disponibles: 1L, 5L, 10L, 50L</a:t>
            </a:r>
          </a:p>
        </p:txBody>
      </p:sp>
      <p:sp>
        <p:nvSpPr>
          <p:cNvPr id="11" name="ZoneTexte 10">
            <a:extLst>
              <a:ext uri="{FF2B5EF4-FFF2-40B4-BE49-F238E27FC236}">
                <a16:creationId xmlns:a16="http://schemas.microsoft.com/office/drawing/2014/main" id="{4681C3C0-53CA-F072-DA6F-D8814AFBEEEA}"/>
              </a:ext>
            </a:extLst>
          </p:cNvPr>
          <p:cNvSpPr txBox="1"/>
          <p:nvPr/>
        </p:nvSpPr>
        <p:spPr>
          <a:xfrm>
            <a:off x="128016" y="5832915"/>
            <a:ext cx="2156460" cy="646331"/>
          </a:xfrm>
          <a:prstGeom prst="rect">
            <a:avLst/>
          </a:prstGeom>
          <a:noFill/>
        </p:spPr>
        <p:txBody>
          <a:bodyPr wrap="square" rtlCol="0">
            <a:spAutoFit/>
          </a:bodyPr>
          <a:lstStyle/>
          <a:p>
            <a:r>
              <a:rPr lang="fr-FR" dirty="0"/>
              <a:t>Tailles disponibles: 1L, 5L, 10L, 50L</a:t>
            </a:r>
          </a:p>
        </p:txBody>
      </p:sp>
      <p:sp>
        <p:nvSpPr>
          <p:cNvPr id="12" name="ZoneTexte 11">
            <a:extLst>
              <a:ext uri="{FF2B5EF4-FFF2-40B4-BE49-F238E27FC236}">
                <a16:creationId xmlns:a16="http://schemas.microsoft.com/office/drawing/2014/main" id="{A42EB1EC-0FF5-E1A3-DC06-45192F13E5DD}"/>
              </a:ext>
            </a:extLst>
          </p:cNvPr>
          <p:cNvSpPr txBox="1"/>
          <p:nvPr/>
        </p:nvSpPr>
        <p:spPr>
          <a:xfrm>
            <a:off x="4761739" y="3632107"/>
            <a:ext cx="3650741" cy="923330"/>
          </a:xfrm>
          <a:prstGeom prst="rect">
            <a:avLst/>
          </a:prstGeom>
          <a:noFill/>
        </p:spPr>
        <p:txBody>
          <a:bodyPr wrap="square" rtlCol="0">
            <a:spAutoFit/>
          </a:bodyPr>
          <a:lstStyle/>
          <a:p>
            <a:r>
              <a:rPr lang="fr-FR" dirty="0"/>
              <a:t>Elixir</a:t>
            </a:r>
          </a:p>
          <a:p>
            <a:r>
              <a:rPr lang="fr-FR" dirty="0"/>
              <a:t>CONSERVATION À LONG TERME : 10 JOURS</a:t>
            </a:r>
          </a:p>
        </p:txBody>
      </p:sp>
      <p:sp>
        <p:nvSpPr>
          <p:cNvPr id="16" name="ZoneTexte 15">
            <a:extLst>
              <a:ext uri="{FF2B5EF4-FFF2-40B4-BE49-F238E27FC236}">
                <a16:creationId xmlns:a16="http://schemas.microsoft.com/office/drawing/2014/main" id="{8F04CB9E-0729-DDEC-C2B6-BCFEFB64E629}"/>
              </a:ext>
            </a:extLst>
          </p:cNvPr>
          <p:cNvSpPr txBox="1"/>
          <p:nvPr/>
        </p:nvSpPr>
        <p:spPr>
          <a:xfrm>
            <a:off x="4761739" y="4457343"/>
            <a:ext cx="4254245" cy="2400657"/>
          </a:xfrm>
          <a:prstGeom prst="rect">
            <a:avLst/>
          </a:prstGeom>
          <a:noFill/>
        </p:spPr>
        <p:txBody>
          <a:bodyPr wrap="square">
            <a:spAutoFit/>
          </a:bodyPr>
          <a:lstStyle/>
          <a:p>
            <a:r>
              <a:rPr lang="fr-FR" sz="1200" dirty="0"/>
              <a:t>Il est conçu pour répondre aux besoins spécifiques des élevages de verrats hautement performants d'aujourd'hui, où la qualité, l'efficacité et la </a:t>
            </a:r>
            <a:r>
              <a:rPr lang="fr-FR" sz="1400" dirty="0"/>
              <a:t>performance sont primordiales. Mix-n-Go, sans mousse, pour améliorer le rendement quotidien de la production. Amélioration de la motilité à long terme des spermatozoïdes pour une confiance accrue dans votre programme de contrôle qualité/assurance qualité. Réduit le stress oxydatif sur les spermatozoïdes.5 millions de doses de sperme de verrat produites chaque année avec Elixir.</a:t>
            </a:r>
          </a:p>
        </p:txBody>
      </p:sp>
      <p:sp>
        <p:nvSpPr>
          <p:cNvPr id="17" name="ZoneTexte 16">
            <a:extLst>
              <a:ext uri="{FF2B5EF4-FFF2-40B4-BE49-F238E27FC236}">
                <a16:creationId xmlns:a16="http://schemas.microsoft.com/office/drawing/2014/main" id="{E4006E9E-66F0-4A6B-82C9-546E11B1899B}"/>
              </a:ext>
            </a:extLst>
          </p:cNvPr>
          <p:cNvSpPr txBox="1"/>
          <p:nvPr/>
        </p:nvSpPr>
        <p:spPr>
          <a:xfrm>
            <a:off x="9147048" y="3693662"/>
            <a:ext cx="2916936" cy="800219"/>
          </a:xfrm>
          <a:prstGeom prst="rect">
            <a:avLst/>
          </a:prstGeom>
          <a:noFill/>
        </p:spPr>
        <p:txBody>
          <a:bodyPr wrap="square" rtlCol="0">
            <a:spAutoFit/>
          </a:bodyPr>
          <a:lstStyle/>
          <a:p>
            <a:r>
              <a:rPr lang="fr-FR" dirty="0" err="1"/>
              <a:t>Preserv</a:t>
            </a:r>
            <a:r>
              <a:rPr lang="fr-FR" dirty="0"/>
              <a:t> MT</a:t>
            </a:r>
          </a:p>
          <a:p>
            <a:r>
              <a:rPr lang="fr-FR" sz="1400" dirty="0"/>
              <a:t>CONSERVATION À COURT TERME : 3 JOURS</a:t>
            </a:r>
          </a:p>
        </p:txBody>
      </p:sp>
      <p:sp>
        <p:nvSpPr>
          <p:cNvPr id="18" name="ZoneTexte 17">
            <a:extLst>
              <a:ext uri="{FF2B5EF4-FFF2-40B4-BE49-F238E27FC236}">
                <a16:creationId xmlns:a16="http://schemas.microsoft.com/office/drawing/2014/main" id="{EB16CA76-65A6-7EDE-6829-4DF367C85B29}"/>
              </a:ext>
            </a:extLst>
          </p:cNvPr>
          <p:cNvSpPr txBox="1"/>
          <p:nvPr/>
        </p:nvSpPr>
        <p:spPr>
          <a:xfrm>
            <a:off x="9173338" y="4555437"/>
            <a:ext cx="2810256" cy="2031325"/>
          </a:xfrm>
          <a:prstGeom prst="rect">
            <a:avLst/>
          </a:prstGeom>
          <a:noFill/>
        </p:spPr>
        <p:txBody>
          <a:bodyPr wrap="square" rtlCol="0">
            <a:spAutoFit/>
          </a:bodyPr>
          <a:lstStyle/>
          <a:p>
            <a:r>
              <a:rPr lang="fr-FR" sz="1400" dirty="0"/>
              <a:t>Chaque ingrédient est testé individuellement afin de garantir une qualité optimale.</a:t>
            </a:r>
          </a:p>
          <a:p>
            <a:r>
              <a:rPr lang="fr-FR" sz="1400" dirty="0"/>
              <a:t>Facile à dissoudre, dilution rapide.</a:t>
            </a:r>
          </a:p>
          <a:p>
            <a:r>
              <a:rPr lang="fr-FR" sz="1400" dirty="0" err="1"/>
              <a:t>Preserv</a:t>
            </a:r>
            <a:r>
              <a:rPr lang="fr-FR" sz="1400" dirty="0"/>
              <a:t> Mt aide à maximiser l'efficacité énergétique, ce qui se traduit par une amélioration des performances reproductives.</a:t>
            </a:r>
          </a:p>
        </p:txBody>
      </p:sp>
    </p:spTree>
    <p:extLst>
      <p:ext uri="{BB962C8B-B14F-4D97-AF65-F5344CB8AC3E}">
        <p14:creationId xmlns:p14="http://schemas.microsoft.com/office/powerpoint/2010/main" val="985595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Équipement médical, capture d’écran, soins de santé&#10;&#10;Le contenu généré par l’IA peut être incorrect.">
            <a:extLst>
              <a:ext uri="{FF2B5EF4-FFF2-40B4-BE49-F238E27FC236}">
                <a16:creationId xmlns:a16="http://schemas.microsoft.com/office/drawing/2014/main" id="{14339386-F136-C15A-6E88-B6F234F86665}"/>
              </a:ext>
            </a:extLst>
          </p:cNvPr>
          <p:cNvPicPr>
            <a:picLocks noChangeAspect="1"/>
          </p:cNvPicPr>
          <p:nvPr/>
        </p:nvPicPr>
        <p:blipFill>
          <a:blip r:embed="rId2"/>
          <a:stretch>
            <a:fillRect/>
          </a:stretch>
        </p:blipFill>
        <p:spPr>
          <a:xfrm>
            <a:off x="5389632" y="165119"/>
            <a:ext cx="6802368" cy="3346178"/>
          </a:xfrm>
          <a:prstGeom prst="rect">
            <a:avLst/>
          </a:prstGeom>
        </p:spPr>
      </p:pic>
      <p:sp>
        <p:nvSpPr>
          <p:cNvPr id="6" name="ZoneTexte 5">
            <a:extLst>
              <a:ext uri="{FF2B5EF4-FFF2-40B4-BE49-F238E27FC236}">
                <a16:creationId xmlns:a16="http://schemas.microsoft.com/office/drawing/2014/main" id="{607B21E1-757C-2EB4-FAA7-32C35C443E46}"/>
              </a:ext>
            </a:extLst>
          </p:cNvPr>
          <p:cNvSpPr txBox="1"/>
          <p:nvPr/>
        </p:nvSpPr>
        <p:spPr>
          <a:xfrm>
            <a:off x="192024" y="274320"/>
            <a:ext cx="4279392" cy="369332"/>
          </a:xfrm>
          <a:prstGeom prst="rect">
            <a:avLst/>
          </a:prstGeom>
          <a:noFill/>
        </p:spPr>
        <p:txBody>
          <a:bodyPr wrap="square" rtlCol="0">
            <a:spAutoFit/>
          </a:bodyPr>
          <a:lstStyle/>
          <a:p>
            <a:r>
              <a:rPr lang="fr-FR" dirty="0"/>
              <a:t>SYSTÈME D'EMBALLAGE GENEPACK</a:t>
            </a:r>
          </a:p>
        </p:txBody>
      </p:sp>
      <p:sp>
        <p:nvSpPr>
          <p:cNvPr id="7" name="ZoneTexte 6">
            <a:extLst>
              <a:ext uri="{FF2B5EF4-FFF2-40B4-BE49-F238E27FC236}">
                <a16:creationId xmlns:a16="http://schemas.microsoft.com/office/drawing/2014/main" id="{21684EB4-25C1-8741-9DE5-EAEC2D2CAD5C}"/>
              </a:ext>
            </a:extLst>
          </p:cNvPr>
          <p:cNvSpPr txBox="1"/>
          <p:nvPr/>
        </p:nvSpPr>
        <p:spPr>
          <a:xfrm>
            <a:off x="192024" y="1088136"/>
            <a:ext cx="5197608" cy="2862322"/>
          </a:xfrm>
          <a:prstGeom prst="rect">
            <a:avLst/>
          </a:prstGeom>
          <a:noFill/>
        </p:spPr>
        <p:txBody>
          <a:bodyPr wrap="square" rtlCol="0">
            <a:spAutoFit/>
          </a:bodyPr>
          <a:lstStyle/>
          <a:p>
            <a:r>
              <a:rPr lang="fr-FR" dirty="0"/>
              <a:t>Le </a:t>
            </a:r>
            <a:r>
              <a:rPr lang="fr-FR" dirty="0" err="1"/>
              <a:t>GenePack</a:t>
            </a:r>
            <a:r>
              <a:rPr lang="fr-FR" dirty="0"/>
              <a:t> est le nouveau système d'emballage de GenePro. Le </a:t>
            </a:r>
            <a:r>
              <a:rPr lang="fr-FR" dirty="0" err="1"/>
              <a:t>GenePack</a:t>
            </a:r>
            <a:r>
              <a:rPr lang="fr-FR" dirty="0"/>
              <a:t> peut être utilisé par les installations d’IA de toutes tailles. Son concept et sa conception facilitent le nettoyage et l'entretien. Conçu pour répondre aux attentes des gestionnaires de centres, cet appareil peut être utilisé par n'importe quel technicien en très peu de temps. Le </a:t>
            </a:r>
            <a:r>
              <a:rPr lang="fr-FR" dirty="0" err="1"/>
              <a:t>GenePack</a:t>
            </a:r>
            <a:r>
              <a:rPr lang="fr-FR" dirty="0"/>
              <a:t> peut communiquer avec les programmes Windows ainsi qu'avec les logiciels de gestion des verrats.</a:t>
            </a:r>
          </a:p>
        </p:txBody>
      </p:sp>
      <p:sp>
        <p:nvSpPr>
          <p:cNvPr id="8" name="ZoneTexte 7">
            <a:extLst>
              <a:ext uri="{FF2B5EF4-FFF2-40B4-BE49-F238E27FC236}">
                <a16:creationId xmlns:a16="http://schemas.microsoft.com/office/drawing/2014/main" id="{E94CED04-CD69-AE49-4F3D-EA4C1CFFB718}"/>
              </a:ext>
            </a:extLst>
          </p:cNvPr>
          <p:cNvSpPr txBox="1"/>
          <p:nvPr/>
        </p:nvSpPr>
        <p:spPr>
          <a:xfrm>
            <a:off x="192024" y="3995678"/>
            <a:ext cx="4535424" cy="2862322"/>
          </a:xfrm>
          <a:prstGeom prst="rect">
            <a:avLst/>
          </a:prstGeom>
          <a:noFill/>
        </p:spPr>
        <p:txBody>
          <a:bodyPr wrap="square" rtlCol="0">
            <a:spAutoFit/>
          </a:bodyPr>
          <a:lstStyle/>
          <a:p>
            <a:r>
              <a:rPr lang="fr-FR" dirty="0"/>
              <a:t>PRINCIPAUX AVANTAGES :</a:t>
            </a:r>
          </a:p>
          <a:p>
            <a:r>
              <a:rPr lang="fr-FR" dirty="0"/>
              <a:t>Écran tactile entièrement intégré pour la saisie des données et la gestion des programmes </a:t>
            </a:r>
          </a:p>
          <a:p>
            <a:r>
              <a:rPr lang="fr-FR" dirty="0"/>
              <a:t>Vitesse de fonctionnement de 800 doses par heure </a:t>
            </a:r>
          </a:p>
          <a:p>
            <a:r>
              <a:rPr lang="fr-FR" dirty="0"/>
              <a:t>Lecteur de codes-barres </a:t>
            </a:r>
          </a:p>
          <a:p>
            <a:r>
              <a:rPr lang="fr-FR" dirty="0"/>
              <a:t>Facile à utiliser, à nettoyer et à entretenir.</a:t>
            </a:r>
          </a:p>
          <a:p>
            <a:r>
              <a:rPr lang="fr-FR" dirty="0"/>
              <a:t>100 % électrique : aucun système à air </a:t>
            </a:r>
            <a:r>
              <a:rPr lang="fr-FR" dirty="0" err="1"/>
              <a:t>compriménécessaire</a:t>
            </a:r>
            <a:endParaRPr lang="fr-FR" dirty="0"/>
          </a:p>
        </p:txBody>
      </p:sp>
      <p:sp>
        <p:nvSpPr>
          <p:cNvPr id="9" name="ZoneTexte 8">
            <a:extLst>
              <a:ext uri="{FF2B5EF4-FFF2-40B4-BE49-F238E27FC236}">
                <a16:creationId xmlns:a16="http://schemas.microsoft.com/office/drawing/2014/main" id="{CDAC454A-8848-25BC-552D-CB5D72D0DB80}"/>
              </a:ext>
            </a:extLst>
          </p:cNvPr>
          <p:cNvSpPr txBox="1"/>
          <p:nvPr/>
        </p:nvSpPr>
        <p:spPr>
          <a:xfrm>
            <a:off x="5678424" y="3765792"/>
            <a:ext cx="4736592" cy="369332"/>
          </a:xfrm>
          <a:prstGeom prst="rect">
            <a:avLst/>
          </a:prstGeom>
          <a:noFill/>
        </p:spPr>
        <p:txBody>
          <a:bodyPr wrap="square" rtlCol="0">
            <a:spAutoFit/>
          </a:bodyPr>
          <a:lstStyle/>
          <a:p>
            <a:r>
              <a:rPr lang="fr-FR" dirty="0"/>
              <a:t>BLISTER SACHET À SEMENCE</a:t>
            </a:r>
          </a:p>
        </p:txBody>
      </p:sp>
      <p:sp>
        <p:nvSpPr>
          <p:cNvPr id="10" name="ZoneTexte 9">
            <a:extLst>
              <a:ext uri="{FF2B5EF4-FFF2-40B4-BE49-F238E27FC236}">
                <a16:creationId xmlns:a16="http://schemas.microsoft.com/office/drawing/2014/main" id="{FE362D39-4287-C452-D294-C9A527AF7F7B}"/>
              </a:ext>
            </a:extLst>
          </p:cNvPr>
          <p:cNvSpPr txBox="1"/>
          <p:nvPr/>
        </p:nvSpPr>
        <p:spPr>
          <a:xfrm>
            <a:off x="5678424" y="4135124"/>
            <a:ext cx="5522976" cy="646331"/>
          </a:xfrm>
          <a:prstGeom prst="rect">
            <a:avLst/>
          </a:prstGeom>
          <a:noFill/>
        </p:spPr>
        <p:txBody>
          <a:bodyPr wrap="square" rtlCol="0">
            <a:spAutoFit/>
          </a:bodyPr>
          <a:lstStyle/>
          <a:p>
            <a:r>
              <a:rPr lang="fr-FR" dirty="0"/>
              <a:t>Le sachet blister est l'option d'emballage la plus sûre et la plus fiable disponible pour le sperme.</a:t>
            </a:r>
          </a:p>
        </p:txBody>
      </p:sp>
      <p:sp>
        <p:nvSpPr>
          <p:cNvPr id="11" name="ZoneTexte 10">
            <a:extLst>
              <a:ext uri="{FF2B5EF4-FFF2-40B4-BE49-F238E27FC236}">
                <a16:creationId xmlns:a16="http://schemas.microsoft.com/office/drawing/2014/main" id="{BB8B898B-9088-39D9-DB8D-B2086D7ABCF6}"/>
              </a:ext>
            </a:extLst>
          </p:cNvPr>
          <p:cNvSpPr txBox="1"/>
          <p:nvPr/>
        </p:nvSpPr>
        <p:spPr>
          <a:xfrm>
            <a:off x="5614416" y="5148072"/>
            <a:ext cx="6035040" cy="1477328"/>
          </a:xfrm>
          <a:prstGeom prst="rect">
            <a:avLst/>
          </a:prstGeom>
          <a:noFill/>
        </p:spPr>
        <p:txBody>
          <a:bodyPr wrap="square" rtlCol="0">
            <a:spAutoFit/>
          </a:bodyPr>
          <a:lstStyle/>
          <a:p>
            <a:r>
              <a:rPr lang="fr-FR" dirty="0"/>
              <a:t>Capacité standard de 90 ml. </a:t>
            </a:r>
          </a:p>
          <a:p>
            <a:r>
              <a:rPr lang="fr-FR" dirty="0"/>
              <a:t>L'embout interne permet une insémination hygiénique, sûre et facile à utiliser.</a:t>
            </a:r>
          </a:p>
          <a:p>
            <a:r>
              <a:rPr lang="fr-FR" dirty="0"/>
              <a:t>Les sachets blisters sont testés non spermicides et leur efficacité est garantie.</a:t>
            </a:r>
          </a:p>
        </p:txBody>
      </p:sp>
    </p:spTree>
    <p:extLst>
      <p:ext uri="{BB962C8B-B14F-4D97-AF65-F5344CB8AC3E}">
        <p14:creationId xmlns:p14="http://schemas.microsoft.com/office/powerpoint/2010/main" val="155120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lastique, Bleu électrique&#10;&#10;Le contenu généré par l’IA peut être incorrect.">
            <a:extLst>
              <a:ext uri="{FF2B5EF4-FFF2-40B4-BE49-F238E27FC236}">
                <a16:creationId xmlns:a16="http://schemas.microsoft.com/office/drawing/2014/main" id="{731E4064-BBE5-F914-F377-887AA312F7E8}"/>
              </a:ext>
            </a:extLst>
          </p:cNvPr>
          <p:cNvPicPr>
            <a:picLocks noChangeAspect="1"/>
          </p:cNvPicPr>
          <p:nvPr/>
        </p:nvPicPr>
        <p:blipFill>
          <a:blip r:embed="rId2"/>
          <a:stretch>
            <a:fillRect/>
          </a:stretch>
        </p:blipFill>
        <p:spPr>
          <a:xfrm>
            <a:off x="5800423" y="339454"/>
            <a:ext cx="6391577" cy="3089546"/>
          </a:xfrm>
          <a:prstGeom prst="rect">
            <a:avLst/>
          </a:prstGeom>
        </p:spPr>
      </p:pic>
      <p:sp>
        <p:nvSpPr>
          <p:cNvPr id="6" name="ZoneTexte 5">
            <a:extLst>
              <a:ext uri="{FF2B5EF4-FFF2-40B4-BE49-F238E27FC236}">
                <a16:creationId xmlns:a16="http://schemas.microsoft.com/office/drawing/2014/main" id="{2419FA97-133B-9676-9175-6258292A0C3E}"/>
              </a:ext>
            </a:extLst>
          </p:cNvPr>
          <p:cNvSpPr txBox="1"/>
          <p:nvPr/>
        </p:nvSpPr>
        <p:spPr>
          <a:xfrm>
            <a:off x="447675" y="561975"/>
            <a:ext cx="4505325" cy="369332"/>
          </a:xfrm>
          <a:prstGeom prst="rect">
            <a:avLst/>
          </a:prstGeom>
          <a:noFill/>
        </p:spPr>
        <p:txBody>
          <a:bodyPr wrap="square" rtlCol="0">
            <a:spAutoFit/>
          </a:bodyPr>
          <a:lstStyle/>
          <a:p>
            <a:r>
              <a:rPr lang="fr-FR" dirty="0"/>
              <a:t>CATHÉTERS DE REPRODUCTION</a:t>
            </a:r>
          </a:p>
        </p:txBody>
      </p:sp>
      <p:sp>
        <p:nvSpPr>
          <p:cNvPr id="7" name="ZoneTexte 6">
            <a:extLst>
              <a:ext uri="{FF2B5EF4-FFF2-40B4-BE49-F238E27FC236}">
                <a16:creationId xmlns:a16="http://schemas.microsoft.com/office/drawing/2014/main" id="{E7EEED47-5E16-DB5C-B9C3-493EDBCAE14F}"/>
              </a:ext>
            </a:extLst>
          </p:cNvPr>
          <p:cNvSpPr txBox="1"/>
          <p:nvPr/>
        </p:nvSpPr>
        <p:spPr>
          <a:xfrm>
            <a:off x="548640" y="1335024"/>
            <a:ext cx="1883664" cy="369332"/>
          </a:xfrm>
          <a:prstGeom prst="rect">
            <a:avLst/>
          </a:prstGeom>
          <a:noFill/>
        </p:spPr>
        <p:txBody>
          <a:bodyPr wrap="square" rtlCol="0">
            <a:spAutoFit/>
          </a:bodyPr>
          <a:lstStyle/>
          <a:p>
            <a:r>
              <a:rPr lang="fr-FR" b="1" dirty="0"/>
              <a:t>SOFT TOUCH</a:t>
            </a:r>
            <a:endParaRPr lang="fr-FR" dirty="0"/>
          </a:p>
        </p:txBody>
      </p:sp>
      <p:sp>
        <p:nvSpPr>
          <p:cNvPr id="8" name="ZoneTexte 7">
            <a:extLst>
              <a:ext uri="{FF2B5EF4-FFF2-40B4-BE49-F238E27FC236}">
                <a16:creationId xmlns:a16="http://schemas.microsoft.com/office/drawing/2014/main" id="{A2FB1B00-7C9E-96E3-B794-5DE7C086844B}"/>
              </a:ext>
            </a:extLst>
          </p:cNvPr>
          <p:cNvSpPr txBox="1"/>
          <p:nvPr/>
        </p:nvSpPr>
        <p:spPr>
          <a:xfrm>
            <a:off x="685799" y="1947672"/>
            <a:ext cx="4645153" cy="2031325"/>
          </a:xfrm>
          <a:prstGeom prst="rect">
            <a:avLst/>
          </a:prstGeom>
          <a:noFill/>
        </p:spPr>
        <p:txBody>
          <a:bodyPr wrap="square" rtlCol="0">
            <a:spAutoFit/>
          </a:bodyPr>
          <a:lstStyle/>
          <a:p>
            <a:r>
              <a:rPr lang="fr-FR" dirty="0"/>
              <a:t>Embout innovant avec colliers flexibles</a:t>
            </a:r>
          </a:p>
          <a:p>
            <a:r>
              <a:rPr lang="fr-FR" dirty="0"/>
              <a:t>Verrouillage optimal</a:t>
            </a:r>
          </a:p>
          <a:p>
            <a:r>
              <a:rPr lang="fr-FR" dirty="0"/>
              <a:t>Moins de reflux de semence</a:t>
            </a:r>
          </a:p>
          <a:p>
            <a:r>
              <a:rPr lang="fr-FR" dirty="0"/>
              <a:t>Pour une utilisation sur les truies et les cochettes </a:t>
            </a:r>
          </a:p>
          <a:p>
            <a:r>
              <a:rPr lang="fr-FR" dirty="0"/>
              <a:t>Contrôle qualité sur chaque lot</a:t>
            </a:r>
          </a:p>
          <a:p>
            <a:r>
              <a:rPr lang="fr-FR" dirty="0"/>
              <a:t>Également disponible pour PCAI</a:t>
            </a:r>
          </a:p>
        </p:txBody>
      </p:sp>
      <p:sp>
        <p:nvSpPr>
          <p:cNvPr id="9" name="ZoneTexte 8">
            <a:extLst>
              <a:ext uri="{FF2B5EF4-FFF2-40B4-BE49-F238E27FC236}">
                <a16:creationId xmlns:a16="http://schemas.microsoft.com/office/drawing/2014/main" id="{565CE5FE-AD5A-D8A2-B1B7-F48D456B41ED}"/>
              </a:ext>
            </a:extLst>
          </p:cNvPr>
          <p:cNvSpPr txBox="1"/>
          <p:nvPr/>
        </p:nvSpPr>
        <p:spPr>
          <a:xfrm>
            <a:off x="548640" y="4416552"/>
            <a:ext cx="2688336" cy="369332"/>
          </a:xfrm>
          <a:prstGeom prst="rect">
            <a:avLst/>
          </a:prstGeom>
          <a:noFill/>
        </p:spPr>
        <p:txBody>
          <a:bodyPr wrap="square" rtlCol="0">
            <a:spAutoFit/>
          </a:bodyPr>
          <a:lstStyle/>
          <a:p>
            <a:r>
              <a:rPr lang="fr-FR" b="1" dirty="0"/>
              <a:t>EMBOUT EN MOUSSE</a:t>
            </a:r>
          </a:p>
        </p:txBody>
      </p:sp>
      <p:sp>
        <p:nvSpPr>
          <p:cNvPr id="10" name="ZoneTexte 9">
            <a:extLst>
              <a:ext uri="{FF2B5EF4-FFF2-40B4-BE49-F238E27FC236}">
                <a16:creationId xmlns:a16="http://schemas.microsoft.com/office/drawing/2014/main" id="{DF2F0B86-4A92-EDB3-E608-48CD6FC6F032}"/>
              </a:ext>
            </a:extLst>
          </p:cNvPr>
          <p:cNvSpPr txBox="1"/>
          <p:nvPr/>
        </p:nvSpPr>
        <p:spPr>
          <a:xfrm>
            <a:off x="548640" y="4995362"/>
            <a:ext cx="3337560" cy="1200329"/>
          </a:xfrm>
          <a:prstGeom prst="rect">
            <a:avLst/>
          </a:prstGeom>
          <a:noFill/>
        </p:spPr>
        <p:txBody>
          <a:bodyPr wrap="square" rtlCol="0">
            <a:spAutoFit/>
          </a:bodyPr>
          <a:lstStyle/>
          <a:p>
            <a:r>
              <a:rPr lang="fr-FR" dirty="0"/>
              <a:t>Simple Universel</a:t>
            </a:r>
          </a:p>
          <a:p>
            <a:r>
              <a:rPr lang="fr-FR" dirty="0"/>
              <a:t>Contrôle qualité sur chaque lot</a:t>
            </a:r>
          </a:p>
          <a:p>
            <a:r>
              <a:rPr lang="fr-FR" dirty="0"/>
              <a:t>Également disponible pour PCAI</a:t>
            </a:r>
          </a:p>
        </p:txBody>
      </p:sp>
      <p:sp>
        <p:nvSpPr>
          <p:cNvPr id="11" name="ZoneTexte 10">
            <a:extLst>
              <a:ext uri="{FF2B5EF4-FFF2-40B4-BE49-F238E27FC236}">
                <a16:creationId xmlns:a16="http://schemas.microsoft.com/office/drawing/2014/main" id="{DE5A036F-A198-0FAC-BA27-937FF95A1F38}"/>
              </a:ext>
            </a:extLst>
          </p:cNvPr>
          <p:cNvSpPr txBox="1"/>
          <p:nvPr/>
        </p:nvSpPr>
        <p:spPr>
          <a:xfrm>
            <a:off x="6867144" y="3685032"/>
            <a:ext cx="3410712" cy="369332"/>
          </a:xfrm>
          <a:prstGeom prst="rect">
            <a:avLst/>
          </a:prstGeom>
          <a:noFill/>
        </p:spPr>
        <p:txBody>
          <a:bodyPr wrap="square" rtlCol="0">
            <a:spAutoFit/>
          </a:bodyPr>
          <a:lstStyle/>
          <a:p>
            <a:r>
              <a:rPr lang="fr-FR" b="1" dirty="0"/>
              <a:t>INTELLIMATE</a:t>
            </a:r>
          </a:p>
        </p:txBody>
      </p:sp>
      <p:sp>
        <p:nvSpPr>
          <p:cNvPr id="12" name="ZoneTexte 11">
            <a:extLst>
              <a:ext uri="{FF2B5EF4-FFF2-40B4-BE49-F238E27FC236}">
                <a16:creationId xmlns:a16="http://schemas.microsoft.com/office/drawing/2014/main" id="{D798A0C9-B46D-3F98-AA96-3FE411D74170}"/>
              </a:ext>
            </a:extLst>
          </p:cNvPr>
          <p:cNvSpPr txBox="1"/>
          <p:nvPr/>
        </p:nvSpPr>
        <p:spPr>
          <a:xfrm>
            <a:off x="5856732" y="4087368"/>
            <a:ext cx="5431536" cy="369332"/>
          </a:xfrm>
          <a:prstGeom prst="rect">
            <a:avLst/>
          </a:prstGeom>
          <a:noFill/>
        </p:spPr>
        <p:txBody>
          <a:bodyPr wrap="square" rtlCol="0">
            <a:spAutoFit/>
          </a:bodyPr>
          <a:lstStyle/>
          <a:p>
            <a:r>
              <a:rPr lang="fr-FR" b="1" dirty="0"/>
              <a:t>NEXT STEP DE L'INSÉMINATION</a:t>
            </a:r>
          </a:p>
        </p:txBody>
      </p:sp>
      <p:sp>
        <p:nvSpPr>
          <p:cNvPr id="14" name="ZoneTexte 13">
            <a:extLst>
              <a:ext uri="{FF2B5EF4-FFF2-40B4-BE49-F238E27FC236}">
                <a16:creationId xmlns:a16="http://schemas.microsoft.com/office/drawing/2014/main" id="{16AEA3AD-2ADC-2861-E2ED-970D77B66C72}"/>
              </a:ext>
            </a:extLst>
          </p:cNvPr>
          <p:cNvSpPr txBox="1"/>
          <p:nvPr/>
        </p:nvSpPr>
        <p:spPr>
          <a:xfrm>
            <a:off x="5800423" y="4690872"/>
            <a:ext cx="5675297" cy="1754326"/>
          </a:xfrm>
          <a:prstGeom prst="rect">
            <a:avLst/>
          </a:prstGeom>
          <a:noFill/>
        </p:spPr>
        <p:txBody>
          <a:bodyPr wrap="square" rtlCol="0">
            <a:spAutoFit/>
          </a:bodyPr>
          <a:lstStyle/>
          <a:p>
            <a:r>
              <a:rPr lang="fr-FR" dirty="0"/>
              <a:t>Passez facilement du PCAI au dosage conventionnel. Technologie Pulse-Flow qui simule l'accouplement naturel. Économies de main-d'œuvre dans les laboratoires et les élevages de truies. Concentration, volume et motilité constants pour des doses quotidiennes comprises entre 1 et 2 000.</a:t>
            </a:r>
          </a:p>
        </p:txBody>
      </p:sp>
    </p:spTree>
    <p:extLst>
      <p:ext uri="{BB962C8B-B14F-4D97-AF65-F5344CB8AC3E}">
        <p14:creationId xmlns:p14="http://schemas.microsoft.com/office/powerpoint/2010/main" val="112348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ordinateur, Appareils électroniques, ordinateur portable&#10;&#10;Le contenu généré par l’IA peut être incorrect.">
            <a:extLst>
              <a:ext uri="{FF2B5EF4-FFF2-40B4-BE49-F238E27FC236}">
                <a16:creationId xmlns:a16="http://schemas.microsoft.com/office/drawing/2014/main" id="{4B794C72-E31D-C5E9-9DA7-0C448B5DDA40}"/>
              </a:ext>
            </a:extLst>
          </p:cNvPr>
          <p:cNvPicPr>
            <a:picLocks noChangeAspect="1"/>
          </p:cNvPicPr>
          <p:nvPr/>
        </p:nvPicPr>
        <p:blipFill>
          <a:blip r:embed="rId2"/>
          <a:stretch>
            <a:fillRect/>
          </a:stretch>
        </p:blipFill>
        <p:spPr>
          <a:xfrm>
            <a:off x="4518419" y="118463"/>
            <a:ext cx="7673581" cy="3914041"/>
          </a:xfrm>
          <a:prstGeom prst="rect">
            <a:avLst/>
          </a:prstGeom>
        </p:spPr>
      </p:pic>
      <p:sp>
        <p:nvSpPr>
          <p:cNvPr id="6" name="ZoneTexte 5">
            <a:extLst>
              <a:ext uri="{FF2B5EF4-FFF2-40B4-BE49-F238E27FC236}">
                <a16:creationId xmlns:a16="http://schemas.microsoft.com/office/drawing/2014/main" id="{0DB43FDE-3354-76E6-C360-6FDA20FCAB46}"/>
              </a:ext>
            </a:extLst>
          </p:cNvPr>
          <p:cNvSpPr txBox="1"/>
          <p:nvPr/>
        </p:nvSpPr>
        <p:spPr>
          <a:xfrm>
            <a:off x="118872" y="183350"/>
            <a:ext cx="2596896" cy="369332"/>
          </a:xfrm>
          <a:prstGeom prst="rect">
            <a:avLst/>
          </a:prstGeom>
          <a:noFill/>
        </p:spPr>
        <p:txBody>
          <a:bodyPr wrap="square" rtlCol="0">
            <a:spAutoFit/>
          </a:bodyPr>
          <a:lstStyle/>
          <a:p>
            <a:r>
              <a:rPr lang="fr-FR" dirty="0"/>
              <a:t>OGICOM</a:t>
            </a:r>
          </a:p>
        </p:txBody>
      </p:sp>
      <p:sp>
        <p:nvSpPr>
          <p:cNvPr id="8" name="ZoneTexte 7">
            <a:extLst>
              <a:ext uri="{FF2B5EF4-FFF2-40B4-BE49-F238E27FC236}">
                <a16:creationId xmlns:a16="http://schemas.microsoft.com/office/drawing/2014/main" id="{57D9B366-63FD-2380-9D84-364262AFC51C}"/>
              </a:ext>
            </a:extLst>
          </p:cNvPr>
          <p:cNvSpPr txBox="1"/>
          <p:nvPr/>
        </p:nvSpPr>
        <p:spPr>
          <a:xfrm>
            <a:off x="100584" y="552682"/>
            <a:ext cx="3602736" cy="2308324"/>
          </a:xfrm>
          <a:prstGeom prst="rect">
            <a:avLst/>
          </a:prstGeom>
          <a:noFill/>
        </p:spPr>
        <p:txBody>
          <a:bodyPr wrap="square" rtlCol="0">
            <a:spAutoFit/>
          </a:bodyPr>
          <a:lstStyle/>
          <a:p>
            <a:r>
              <a:rPr lang="fr-FR" dirty="0"/>
              <a:t>Traçabilité</a:t>
            </a:r>
          </a:p>
          <a:p>
            <a:r>
              <a:rPr lang="fr-FR" dirty="0"/>
              <a:t>Gestion des plans de collecte</a:t>
            </a:r>
          </a:p>
          <a:p>
            <a:r>
              <a:rPr lang="fr-FR" dirty="0"/>
              <a:t>Contrôle qualité</a:t>
            </a:r>
          </a:p>
          <a:p>
            <a:r>
              <a:rPr lang="fr-FR" dirty="0"/>
              <a:t>Gestion des stocks</a:t>
            </a:r>
          </a:p>
          <a:p>
            <a:r>
              <a:rPr lang="fr-FR" dirty="0"/>
              <a:t>Gestion des doses</a:t>
            </a:r>
          </a:p>
          <a:p>
            <a:r>
              <a:rPr lang="fr-FR" dirty="0"/>
              <a:t>Gestion des commandes</a:t>
            </a:r>
          </a:p>
          <a:p>
            <a:r>
              <a:rPr lang="fr-FR" dirty="0"/>
              <a:t>Évolution et mise à niveau constantes</a:t>
            </a:r>
          </a:p>
        </p:txBody>
      </p:sp>
      <p:sp>
        <p:nvSpPr>
          <p:cNvPr id="9" name="ZoneTexte 8">
            <a:extLst>
              <a:ext uri="{FF2B5EF4-FFF2-40B4-BE49-F238E27FC236}">
                <a16:creationId xmlns:a16="http://schemas.microsoft.com/office/drawing/2014/main" id="{6BCAF2E5-ACA8-C31C-DA11-9423E91D02E0}"/>
              </a:ext>
            </a:extLst>
          </p:cNvPr>
          <p:cNvSpPr txBox="1"/>
          <p:nvPr/>
        </p:nvSpPr>
        <p:spPr>
          <a:xfrm>
            <a:off x="100584" y="2932116"/>
            <a:ext cx="3255264" cy="923330"/>
          </a:xfrm>
          <a:prstGeom prst="rect">
            <a:avLst/>
          </a:prstGeom>
          <a:noFill/>
        </p:spPr>
        <p:txBody>
          <a:bodyPr wrap="square" rtlCol="0">
            <a:spAutoFit/>
          </a:bodyPr>
          <a:lstStyle/>
          <a:p>
            <a:r>
              <a:rPr lang="fr-FR" dirty="0"/>
              <a:t>Évolutif, complet et convivial. Maximisez le potentiel de chaque verrat.</a:t>
            </a:r>
          </a:p>
        </p:txBody>
      </p:sp>
      <p:sp>
        <p:nvSpPr>
          <p:cNvPr id="10" name="ZoneTexte 9">
            <a:extLst>
              <a:ext uri="{FF2B5EF4-FFF2-40B4-BE49-F238E27FC236}">
                <a16:creationId xmlns:a16="http://schemas.microsoft.com/office/drawing/2014/main" id="{58988503-5AE2-C4C5-6B18-F9144F14E679}"/>
              </a:ext>
            </a:extLst>
          </p:cNvPr>
          <p:cNvSpPr txBox="1"/>
          <p:nvPr/>
        </p:nvSpPr>
        <p:spPr>
          <a:xfrm>
            <a:off x="88392" y="3809366"/>
            <a:ext cx="4006355" cy="523220"/>
          </a:xfrm>
          <a:prstGeom prst="rect">
            <a:avLst/>
          </a:prstGeom>
          <a:noFill/>
        </p:spPr>
        <p:txBody>
          <a:bodyPr wrap="square" rtlCol="0">
            <a:spAutoFit/>
          </a:bodyPr>
          <a:lstStyle/>
          <a:p>
            <a:r>
              <a:rPr lang="fr-FR" sz="1400" dirty="0"/>
              <a:t>Conçu par des éleveurs de verrats pour des éleveurs de verrats</a:t>
            </a:r>
          </a:p>
        </p:txBody>
      </p:sp>
      <p:sp>
        <p:nvSpPr>
          <p:cNvPr id="11" name="ZoneTexte 10">
            <a:extLst>
              <a:ext uri="{FF2B5EF4-FFF2-40B4-BE49-F238E27FC236}">
                <a16:creationId xmlns:a16="http://schemas.microsoft.com/office/drawing/2014/main" id="{BC60A883-FC8C-6B9D-6D75-5700BA5D25E4}"/>
              </a:ext>
            </a:extLst>
          </p:cNvPr>
          <p:cNvSpPr txBox="1"/>
          <p:nvPr/>
        </p:nvSpPr>
        <p:spPr>
          <a:xfrm>
            <a:off x="176785" y="4495728"/>
            <a:ext cx="3995928" cy="369332"/>
          </a:xfrm>
          <a:prstGeom prst="rect">
            <a:avLst/>
          </a:prstGeom>
          <a:noFill/>
        </p:spPr>
        <p:txBody>
          <a:bodyPr wrap="square" rtlCol="0">
            <a:spAutoFit/>
          </a:bodyPr>
          <a:lstStyle/>
          <a:p>
            <a:r>
              <a:rPr lang="fr-FR" dirty="0"/>
              <a:t>GP STAR</a:t>
            </a:r>
          </a:p>
        </p:txBody>
      </p:sp>
      <p:sp>
        <p:nvSpPr>
          <p:cNvPr id="12" name="ZoneTexte 11">
            <a:extLst>
              <a:ext uri="{FF2B5EF4-FFF2-40B4-BE49-F238E27FC236}">
                <a16:creationId xmlns:a16="http://schemas.microsoft.com/office/drawing/2014/main" id="{3EF86087-A579-831B-6C21-5E6F9567C8C5}"/>
              </a:ext>
            </a:extLst>
          </p:cNvPr>
          <p:cNvSpPr txBox="1"/>
          <p:nvPr/>
        </p:nvSpPr>
        <p:spPr>
          <a:xfrm>
            <a:off x="176785" y="5042118"/>
            <a:ext cx="4617720" cy="1815882"/>
          </a:xfrm>
          <a:prstGeom prst="rect">
            <a:avLst/>
          </a:prstGeom>
          <a:noFill/>
        </p:spPr>
        <p:txBody>
          <a:bodyPr wrap="square" rtlCol="0">
            <a:spAutoFit/>
          </a:bodyPr>
          <a:lstStyle/>
          <a:p>
            <a:r>
              <a:rPr lang="fr-FR" sz="1400" dirty="0"/>
              <a:t>En complément de nos produits, notre équipe fournit des ressources précieuses et concrètes pour vous aider à optimiser la rentabilité, l'assurance qualité, la biosécurité et les objectifs opérationnels de votre installation d’IA. Grâce à notre engagement continu en faveur du partenariat, nous pouvons vous fournir non seulement les outils, mais aussi l'expertise nécessaire pour optimiser les performances de votre installation d'IA.</a:t>
            </a:r>
          </a:p>
        </p:txBody>
      </p:sp>
      <p:sp>
        <p:nvSpPr>
          <p:cNvPr id="13" name="ZoneTexte 12">
            <a:extLst>
              <a:ext uri="{FF2B5EF4-FFF2-40B4-BE49-F238E27FC236}">
                <a16:creationId xmlns:a16="http://schemas.microsoft.com/office/drawing/2014/main" id="{DCFA66CD-FF26-FF85-B4DD-C0CE745374C1}"/>
              </a:ext>
            </a:extLst>
          </p:cNvPr>
          <p:cNvSpPr txBox="1"/>
          <p:nvPr/>
        </p:nvSpPr>
        <p:spPr>
          <a:xfrm>
            <a:off x="5084064" y="4154214"/>
            <a:ext cx="2441448" cy="2585323"/>
          </a:xfrm>
          <a:prstGeom prst="rect">
            <a:avLst/>
          </a:prstGeom>
          <a:noFill/>
        </p:spPr>
        <p:txBody>
          <a:bodyPr wrap="square" rtlCol="0">
            <a:spAutoFit/>
          </a:bodyPr>
          <a:lstStyle/>
          <a:p>
            <a:r>
              <a:rPr lang="fr-FR" dirty="0"/>
              <a:t>Installations</a:t>
            </a:r>
          </a:p>
          <a:p>
            <a:r>
              <a:rPr lang="fr-FR" sz="1200" dirty="0"/>
              <a:t>Outils d'audit</a:t>
            </a:r>
          </a:p>
          <a:p>
            <a:r>
              <a:rPr lang="fr-FR" sz="1200" dirty="0"/>
              <a:t>Sur </a:t>
            </a:r>
            <a:r>
              <a:rPr lang="fr-FR" sz="1200" dirty="0" err="1"/>
              <a:t>sitez</a:t>
            </a:r>
            <a:r>
              <a:rPr lang="fr-FR" sz="1200" dirty="0"/>
              <a:t> </a:t>
            </a:r>
          </a:p>
          <a:p>
            <a:r>
              <a:rPr lang="fr-FR" sz="1200" dirty="0"/>
              <a:t>Auto-audit</a:t>
            </a:r>
          </a:p>
          <a:p>
            <a:r>
              <a:rPr lang="fr-FR" sz="1200" dirty="0"/>
              <a:t> Formation des employés</a:t>
            </a:r>
          </a:p>
          <a:p>
            <a:r>
              <a:rPr lang="fr-FR" sz="1200" dirty="0"/>
              <a:t>Sur </a:t>
            </a:r>
            <a:r>
              <a:rPr lang="fr-FR" sz="1200" dirty="0" err="1"/>
              <a:t>sitez</a:t>
            </a:r>
            <a:r>
              <a:rPr lang="fr-FR" sz="1200" dirty="0"/>
              <a:t> </a:t>
            </a:r>
          </a:p>
          <a:p>
            <a:r>
              <a:rPr lang="fr-FR" sz="1200" dirty="0"/>
              <a:t>Dans nos locaux </a:t>
            </a:r>
          </a:p>
          <a:p>
            <a:r>
              <a:rPr lang="fr-FR" sz="1200" dirty="0"/>
              <a:t>Résolution des problèmes</a:t>
            </a:r>
          </a:p>
          <a:p>
            <a:r>
              <a:rPr lang="fr-FR" sz="1200" dirty="0"/>
              <a:t>Sur site </a:t>
            </a:r>
          </a:p>
          <a:p>
            <a:r>
              <a:rPr lang="fr-FR" sz="1200" dirty="0"/>
              <a:t>Par téléphone/e-mail/appel vidéo</a:t>
            </a:r>
          </a:p>
          <a:p>
            <a:r>
              <a:rPr lang="fr-FR" sz="1200" dirty="0"/>
              <a:t>Examen et analyse des données CASA </a:t>
            </a:r>
          </a:p>
          <a:p>
            <a:r>
              <a:rPr lang="fr-FR" sz="1200" dirty="0"/>
              <a:t>Indicateurs de performance</a:t>
            </a:r>
          </a:p>
        </p:txBody>
      </p:sp>
      <p:sp>
        <p:nvSpPr>
          <p:cNvPr id="14" name="ZoneTexte 13">
            <a:extLst>
              <a:ext uri="{FF2B5EF4-FFF2-40B4-BE49-F238E27FC236}">
                <a16:creationId xmlns:a16="http://schemas.microsoft.com/office/drawing/2014/main" id="{948D1A9F-317C-9365-0A77-0DC658E662F9}"/>
              </a:ext>
            </a:extLst>
          </p:cNvPr>
          <p:cNvSpPr txBox="1"/>
          <p:nvPr/>
        </p:nvSpPr>
        <p:spPr>
          <a:xfrm>
            <a:off x="7455408" y="4154214"/>
            <a:ext cx="2340864" cy="1077218"/>
          </a:xfrm>
          <a:prstGeom prst="rect">
            <a:avLst/>
          </a:prstGeom>
          <a:noFill/>
        </p:spPr>
        <p:txBody>
          <a:bodyPr wrap="square" rtlCol="0">
            <a:spAutoFit/>
          </a:bodyPr>
          <a:lstStyle/>
          <a:p>
            <a:r>
              <a:rPr lang="fr-FR" sz="1600" b="1" dirty="0"/>
              <a:t>Assistance technique</a:t>
            </a:r>
          </a:p>
          <a:p>
            <a:r>
              <a:rPr lang="fr-FR" sz="1200" dirty="0"/>
              <a:t>Étalonnage ou métrologie Analyse du programme de production Processus d'équipement Mise en œuvre</a:t>
            </a:r>
          </a:p>
        </p:txBody>
      </p:sp>
      <p:sp>
        <p:nvSpPr>
          <p:cNvPr id="15" name="ZoneTexte 14">
            <a:extLst>
              <a:ext uri="{FF2B5EF4-FFF2-40B4-BE49-F238E27FC236}">
                <a16:creationId xmlns:a16="http://schemas.microsoft.com/office/drawing/2014/main" id="{373B4B67-1071-3ACF-2E6E-71D9E9485D25}"/>
              </a:ext>
            </a:extLst>
          </p:cNvPr>
          <p:cNvSpPr txBox="1"/>
          <p:nvPr/>
        </p:nvSpPr>
        <p:spPr>
          <a:xfrm>
            <a:off x="7455408" y="5237627"/>
            <a:ext cx="2816352" cy="1877437"/>
          </a:xfrm>
          <a:prstGeom prst="rect">
            <a:avLst/>
          </a:prstGeom>
          <a:noFill/>
        </p:spPr>
        <p:txBody>
          <a:bodyPr wrap="square" rtlCol="0">
            <a:spAutoFit/>
          </a:bodyPr>
          <a:lstStyle/>
          <a:p>
            <a:r>
              <a:rPr lang="fr-FR" sz="1600" b="1" dirty="0"/>
              <a:t>Analyse en laboratoire</a:t>
            </a:r>
          </a:p>
          <a:p>
            <a:r>
              <a:rPr lang="fr-FR" sz="1200" dirty="0"/>
              <a:t>Rapport complet d'analyse de la semence</a:t>
            </a:r>
          </a:p>
          <a:p>
            <a:r>
              <a:rPr lang="fr-FR" sz="1200" dirty="0"/>
              <a:t>Morphologie, motilité brute et progressive, agglutination, osmolarité et validation du pH </a:t>
            </a:r>
          </a:p>
          <a:p>
            <a:r>
              <a:rPr lang="fr-FR" sz="1200" dirty="0"/>
              <a:t>Rapport d'analyse de l'eau et des bactéries</a:t>
            </a:r>
          </a:p>
          <a:p>
            <a:endParaRPr lang="fr-FR" sz="1600" b="1" dirty="0"/>
          </a:p>
        </p:txBody>
      </p:sp>
      <p:sp>
        <p:nvSpPr>
          <p:cNvPr id="16" name="ZoneTexte 15">
            <a:extLst>
              <a:ext uri="{FF2B5EF4-FFF2-40B4-BE49-F238E27FC236}">
                <a16:creationId xmlns:a16="http://schemas.microsoft.com/office/drawing/2014/main" id="{1CE8BDFE-FA67-7836-1C1B-DD266EE70DEF}"/>
              </a:ext>
            </a:extLst>
          </p:cNvPr>
          <p:cNvSpPr txBox="1"/>
          <p:nvPr/>
        </p:nvSpPr>
        <p:spPr>
          <a:xfrm>
            <a:off x="10067544" y="4103017"/>
            <a:ext cx="2124456" cy="892552"/>
          </a:xfrm>
          <a:prstGeom prst="rect">
            <a:avLst/>
          </a:prstGeom>
          <a:noFill/>
        </p:spPr>
        <p:txBody>
          <a:bodyPr wrap="square" rtlCol="0">
            <a:spAutoFit/>
          </a:bodyPr>
          <a:lstStyle/>
          <a:p>
            <a:r>
              <a:rPr lang="fr-FR" sz="1600" b="1" dirty="0"/>
              <a:t>Fréquence</a:t>
            </a:r>
          </a:p>
          <a:p>
            <a:r>
              <a:rPr lang="fr-FR" sz="1200" dirty="0"/>
              <a:t>Hebdomadaire, mensuel, </a:t>
            </a:r>
            <a:r>
              <a:rPr lang="fr-FR" sz="1200" dirty="0" err="1"/>
              <a:t>trimestriel,annuel</a:t>
            </a:r>
            <a:r>
              <a:rPr lang="fr-FR" sz="1200" dirty="0"/>
              <a:t> ou selon les besoins</a:t>
            </a:r>
          </a:p>
        </p:txBody>
      </p:sp>
      <p:sp>
        <p:nvSpPr>
          <p:cNvPr id="17" name="ZoneTexte 16">
            <a:extLst>
              <a:ext uri="{FF2B5EF4-FFF2-40B4-BE49-F238E27FC236}">
                <a16:creationId xmlns:a16="http://schemas.microsoft.com/office/drawing/2014/main" id="{9EC259EA-60DB-0BF5-4428-BD78A680F02B}"/>
              </a:ext>
            </a:extLst>
          </p:cNvPr>
          <p:cNvSpPr txBox="1"/>
          <p:nvPr/>
        </p:nvSpPr>
        <p:spPr>
          <a:xfrm>
            <a:off x="10067544" y="5108321"/>
            <a:ext cx="2221992" cy="1631216"/>
          </a:xfrm>
          <a:prstGeom prst="rect">
            <a:avLst/>
          </a:prstGeom>
          <a:noFill/>
        </p:spPr>
        <p:txBody>
          <a:bodyPr wrap="square" rtlCol="0">
            <a:spAutoFit/>
          </a:bodyPr>
          <a:lstStyle/>
          <a:p>
            <a:r>
              <a:rPr lang="fr-FR" sz="1600" b="1" dirty="0"/>
              <a:t>Output</a:t>
            </a:r>
          </a:p>
          <a:p>
            <a:r>
              <a:rPr lang="fr-FR" sz="1200" dirty="0"/>
              <a:t>Besoin spécifique</a:t>
            </a:r>
          </a:p>
          <a:p>
            <a:r>
              <a:rPr lang="fr-FR" sz="1200" dirty="0"/>
              <a:t>Procédures opérationnelles standard (SOP) complètes Résultats concluants Résolution </a:t>
            </a:r>
          </a:p>
          <a:p>
            <a:r>
              <a:rPr lang="fr-FR" sz="1200" dirty="0"/>
              <a:t>Outils pratiques </a:t>
            </a:r>
          </a:p>
          <a:p>
            <a:r>
              <a:rPr lang="fr-FR" sz="1200" dirty="0"/>
              <a:t>Assistance au dépannage</a:t>
            </a:r>
          </a:p>
        </p:txBody>
      </p:sp>
    </p:spTree>
    <p:extLst>
      <p:ext uri="{BB962C8B-B14F-4D97-AF65-F5344CB8AC3E}">
        <p14:creationId xmlns:p14="http://schemas.microsoft.com/office/powerpoint/2010/main" val="5532944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TotalTime>
  <Words>1538</Words>
  <Application>Microsoft Office PowerPoint</Application>
  <PresentationFormat>Grand écran</PresentationFormat>
  <Paragraphs>136</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Aptos</vt:lpstr>
      <vt:lpstr>Aptos Display</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Alexandre CARPINELLI</dc:creator>
  <cp:lastModifiedBy>Alexandre CARPINELLI</cp:lastModifiedBy>
  <cp:revision>11</cp:revision>
  <dcterms:created xsi:type="dcterms:W3CDTF">2026-02-09T10:18:51Z</dcterms:created>
  <dcterms:modified xsi:type="dcterms:W3CDTF">2026-02-09T12:56:06Z</dcterms:modified>
</cp:coreProperties>
</file>